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61" r:id="rId2"/>
    <p:sldId id="265" r:id="rId3"/>
    <p:sldId id="266" r:id="rId4"/>
    <p:sldId id="267" r:id="rId5"/>
    <p:sldId id="268" r:id="rId6"/>
    <p:sldId id="269" r:id="rId7"/>
    <p:sldId id="256" r:id="rId8"/>
    <p:sldId id="270" r:id="rId9"/>
    <p:sldId id="258" r:id="rId10"/>
    <p:sldId id="257" r:id="rId11"/>
    <p:sldId id="259" r:id="rId12"/>
    <p:sldId id="260" r:id="rId13"/>
    <p:sldId id="262" r:id="rId14"/>
    <p:sldId id="263" r:id="rId15"/>
    <p:sldId id="264" r:id="rId16"/>
    <p:sldId id="279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1926DF-4AAD-4BC6-85A0-05CB641D140B}" v="15" dt="2024-04-11T15:42:41.2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1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3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BD6B-EF6D-4BB8-9BD8-8806CE7DAA22}" type="datetimeFigureOut">
              <a:rPr lang="en-IN" smtClean="0"/>
              <a:pPr/>
              <a:t>20-01-2025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55BC-DA83-40EA-9BB4-F12C74484A8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2119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BD6B-EF6D-4BB8-9BD8-8806CE7DAA22}" type="datetimeFigureOut">
              <a:rPr lang="en-IN" smtClean="0"/>
              <a:pPr/>
              <a:t>20-01-2025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55BC-DA83-40EA-9BB4-F12C74484A8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8329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BD6B-EF6D-4BB8-9BD8-8806CE7DAA22}" type="datetimeFigureOut">
              <a:rPr lang="en-IN" smtClean="0"/>
              <a:pPr/>
              <a:t>20-01-2025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55BC-DA83-40EA-9BB4-F12C74484A8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4071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BD6B-EF6D-4BB8-9BD8-8806CE7DAA22}" type="datetimeFigureOut">
              <a:rPr lang="en-IN" smtClean="0"/>
              <a:pPr/>
              <a:t>20-01-2025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55BC-DA83-40EA-9BB4-F12C74484A84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5417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BD6B-EF6D-4BB8-9BD8-8806CE7DAA22}" type="datetimeFigureOut">
              <a:rPr lang="en-IN" smtClean="0"/>
              <a:pPr/>
              <a:t>20-01-2025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55BC-DA83-40EA-9BB4-F12C74484A8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9025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BD6B-EF6D-4BB8-9BD8-8806CE7DAA22}" type="datetimeFigureOut">
              <a:rPr lang="en-IN" smtClean="0"/>
              <a:pPr/>
              <a:t>20-01-2025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55BC-DA83-40EA-9BB4-F12C74484A8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1923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BD6B-EF6D-4BB8-9BD8-8806CE7DAA22}" type="datetimeFigureOut">
              <a:rPr lang="en-IN" smtClean="0"/>
              <a:pPr/>
              <a:t>20-01-2025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55BC-DA83-40EA-9BB4-F12C74484A8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1692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BD6B-EF6D-4BB8-9BD8-8806CE7DAA22}" type="datetimeFigureOut">
              <a:rPr lang="en-IN" smtClean="0"/>
              <a:pPr/>
              <a:t>20-01-2025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55BC-DA83-40EA-9BB4-F12C74484A8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2376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BD6B-EF6D-4BB8-9BD8-8806CE7DAA22}" type="datetimeFigureOut">
              <a:rPr lang="en-IN" smtClean="0"/>
              <a:pPr/>
              <a:t>20-01-2025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55BC-DA83-40EA-9BB4-F12C74484A8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589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BD6B-EF6D-4BB8-9BD8-8806CE7DAA22}" type="datetimeFigureOut">
              <a:rPr lang="en-IN" smtClean="0"/>
              <a:pPr/>
              <a:t>20-01-2025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55BC-DA83-40EA-9BB4-F12C74484A8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6344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BD6B-EF6D-4BB8-9BD8-8806CE7DAA22}" type="datetimeFigureOut">
              <a:rPr lang="en-IN" smtClean="0"/>
              <a:pPr/>
              <a:t>20-01-2025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55BC-DA83-40EA-9BB4-F12C74484A8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7628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BD6B-EF6D-4BB8-9BD8-8806CE7DAA22}" type="datetimeFigureOut">
              <a:rPr lang="en-IN" smtClean="0"/>
              <a:pPr/>
              <a:t>20-01-2025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55BC-DA83-40EA-9BB4-F12C74484A8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2804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BD6B-EF6D-4BB8-9BD8-8806CE7DAA22}" type="datetimeFigureOut">
              <a:rPr lang="en-IN" smtClean="0"/>
              <a:pPr/>
              <a:t>20-01-2025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55BC-DA83-40EA-9BB4-F12C74484A8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702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BD6B-EF6D-4BB8-9BD8-8806CE7DAA22}" type="datetimeFigureOut">
              <a:rPr lang="en-IN" smtClean="0"/>
              <a:pPr/>
              <a:t>20-01-2025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55BC-DA83-40EA-9BB4-F12C74484A8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1135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BD6B-EF6D-4BB8-9BD8-8806CE7DAA22}" type="datetimeFigureOut">
              <a:rPr lang="en-IN" smtClean="0"/>
              <a:pPr/>
              <a:t>20-01-2025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55BC-DA83-40EA-9BB4-F12C74484A8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761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BD6B-EF6D-4BB8-9BD8-8806CE7DAA22}" type="datetimeFigureOut">
              <a:rPr lang="en-IN" smtClean="0"/>
              <a:pPr/>
              <a:t>20-01-2025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55BC-DA83-40EA-9BB4-F12C74484A8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1055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BD6B-EF6D-4BB8-9BD8-8806CE7DAA22}" type="datetimeFigureOut">
              <a:rPr lang="en-IN" smtClean="0"/>
              <a:pPr/>
              <a:t>20-01-2025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55BC-DA83-40EA-9BB4-F12C74484A8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4814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40FBD6B-EF6D-4BB8-9BD8-8806CE7DAA22}" type="datetimeFigureOut">
              <a:rPr lang="en-IN" smtClean="0"/>
              <a:pPr/>
              <a:t>20-01-2025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1AD55BC-DA83-40EA-9BB4-F12C74484A8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8429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EC07D4-382C-C4C8-CD5C-A93BE485C2BF}"/>
              </a:ext>
            </a:extLst>
          </p:cNvPr>
          <p:cNvSpPr txBox="1"/>
          <p:nvPr/>
        </p:nvSpPr>
        <p:spPr>
          <a:xfrm>
            <a:off x="6578082" y="1352939"/>
            <a:ext cx="4469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Bodoni MT Black" pitchFamily="18" charset="0"/>
              </a:rPr>
              <a:t>T-TEST</a:t>
            </a:r>
            <a:endParaRPr lang="en-IN" sz="5400" dirty="0">
              <a:solidFill>
                <a:srgbClr val="002060"/>
              </a:solidFill>
              <a:latin typeface="Bodoni MT Black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46D78D-A760-D137-A8C0-7FCFD0A84D6E}"/>
              </a:ext>
            </a:extLst>
          </p:cNvPr>
          <p:cNvSpPr txBox="1"/>
          <p:nvPr/>
        </p:nvSpPr>
        <p:spPr>
          <a:xfrm>
            <a:off x="5206482" y="4049490"/>
            <a:ext cx="606489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Dr. </a:t>
            </a:r>
            <a:r>
              <a:rPr lang="en-US" sz="3200" dirty="0" err="1">
                <a:solidFill>
                  <a:srgbClr val="FF0000"/>
                </a:solidFill>
              </a:rPr>
              <a:t>Srinibash</a:t>
            </a:r>
            <a:r>
              <a:rPr lang="en-US" sz="3200" dirty="0">
                <a:solidFill>
                  <a:srgbClr val="FF0000"/>
                </a:solidFill>
              </a:rPr>
              <a:t> Dash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Associate Professor &amp; Head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School of Management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Gangadhar </a:t>
            </a:r>
            <a:r>
              <a:rPr lang="en-US" sz="2400" dirty="0" err="1">
                <a:solidFill>
                  <a:srgbClr val="FF0000"/>
                </a:solidFill>
              </a:rPr>
              <a:t>Meher</a:t>
            </a:r>
            <a:r>
              <a:rPr lang="en-US" sz="2400">
                <a:solidFill>
                  <a:srgbClr val="FF0000"/>
                </a:solidFill>
              </a:rPr>
              <a:t> University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2F0AEB-FDFF-63DD-2339-F836DD913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97" y="1427584"/>
            <a:ext cx="4104012" cy="4805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3538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1A027B-D450-A7C0-DFFE-6276EDF672C0}"/>
              </a:ext>
            </a:extLst>
          </p:cNvPr>
          <p:cNvSpPr txBox="1"/>
          <p:nvPr/>
        </p:nvSpPr>
        <p:spPr>
          <a:xfrm>
            <a:off x="2192592" y="560439"/>
            <a:ext cx="7865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F0000"/>
                </a:solidFill>
                <a:latin typeface="Algerian" panose="04020705040A02060702" pitchFamily="82" charset="0"/>
              </a:rPr>
              <a:t>-:Paired sample t-test:-</a:t>
            </a:r>
            <a:endParaRPr lang="en-IN" sz="2800" b="1" u="sng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E5E44A-165D-4D92-8D3F-9B1F921CD74B}"/>
              </a:ext>
            </a:extLst>
          </p:cNvPr>
          <p:cNvSpPr txBox="1"/>
          <p:nvPr/>
        </p:nvSpPr>
        <p:spPr>
          <a:xfrm>
            <a:off x="1130709" y="1774626"/>
            <a:ext cx="9851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Example</a:t>
            </a:r>
            <a:r>
              <a:rPr lang="en-US" dirty="0"/>
              <a:t>:- The sales of a firm for the six months were observed as follows :</a:t>
            </a:r>
            <a:endParaRPr lang="en-IN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8E8E2DF-739A-E713-D09A-9A7769A5FD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12890"/>
              </p:ext>
            </p:extLst>
          </p:nvPr>
        </p:nvGraphicFramePr>
        <p:xfrm>
          <a:off x="1138335" y="2332656"/>
          <a:ext cx="9891931" cy="188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1905">
                  <a:extLst>
                    <a:ext uri="{9D8B030D-6E8A-4147-A177-3AD203B41FA5}">
                      <a16:colId xmlns:a16="http://schemas.microsoft.com/office/drawing/2014/main" val="430257711"/>
                    </a:ext>
                  </a:extLst>
                </a:gridCol>
                <a:gridCol w="1436671">
                  <a:extLst>
                    <a:ext uri="{9D8B030D-6E8A-4147-A177-3AD203B41FA5}">
                      <a16:colId xmlns:a16="http://schemas.microsoft.com/office/drawing/2014/main" val="1293329118"/>
                    </a:ext>
                  </a:extLst>
                </a:gridCol>
                <a:gridCol w="1436671">
                  <a:extLst>
                    <a:ext uri="{9D8B030D-6E8A-4147-A177-3AD203B41FA5}">
                      <a16:colId xmlns:a16="http://schemas.microsoft.com/office/drawing/2014/main" val="2187005461"/>
                    </a:ext>
                  </a:extLst>
                </a:gridCol>
                <a:gridCol w="1436671">
                  <a:extLst>
                    <a:ext uri="{9D8B030D-6E8A-4147-A177-3AD203B41FA5}">
                      <a16:colId xmlns:a16="http://schemas.microsoft.com/office/drawing/2014/main" val="1673985813"/>
                    </a:ext>
                  </a:extLst>
                </a:gridCol>
                <a:gridCol w="1436671">
                  <a:extLst>
                    <a:ext uri="{9D8B030D-6E8A-4147-A177-3AD203B41FA5}">
                      <a16:colId xmlns:a16="http://schemas.microsoft.com/office/drawing/2014/main" val="857573019"/>
                    </a:ext>
                  </a:extLst>
                </a:gridCol>
                <a:gridCol w="1436671">
                  <a:extLst>
                    <a:ext uri="{9D8B030D-6E8A-4147-A177-3AD203B41FA5}">
                      <a16:colId xmlns:a16="http://schemas.microsoft.com/office/drawing/2014/main" val="3271805428"/>
                    </a:ext>
                  </a:extLst>
                </a:gridCol>
                <a:gridCol w="1436671">
                  <a:extLst>
                    <a:ext uri="{9D8B030D-6E8A-4147-A177-3AD203B41FA5}">
                      <a16:colId xmlns:a16="http://schemas.microsoft.com/office/drawing/2014/main" val="950571682"/>
                    </a:ext>
                  </a:extLst>
                </a:gridCol>
              </a:tblGrid>
              <a:tr h="6293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MONTH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JAN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FEB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JUN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9063437"/>
                  </a:ext>
                </a:extLst>
              </a:tr>
              <a:tr h="6293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Before adv.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309494"/>
                  </a:ext>
                </a:extLst>
              </a:tr>
              <a:tr h="6293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After adv.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01490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FEFB933-CE0E-DD78-0CE6-22AC08DA678D}"/>
              </a:ext>
            </a:extLst>
          </p:cNvPr>
          <p:cNvSpPr txBox="1"/>
          <p:nvPr/>
        </p:nvSpPr>
        <p:spPr>
          <a:xfrm>
            <a:off x="1268959" y="4525344"/>
            <a:ext cx="9806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Applying the appropriate test at 10% level , state whether the advertisement had any significant effect on the sales, or not.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15882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87B50C56-1765-0817-F5FB-5ADFEFABE9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34154713"/>
                  </p:ext>
                </p:extLst>
              </p:nvPr>
            </p:nvGraphicFramePr>
            <p:xfrm>
              <a:off x="1092266" y="601621"/>
              <a:ext cx="9759817" cy="275039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32085">
                      <a:extLst>
                        <a:ext uri="{9D8B030D-6E8A-4147-A177-3AD203B41FA5}">
                          <a16:colId xmlns:a16="http://schemas.microsoft.com/office/drawing/2014/main" val="2383551580"/>
                        </a:ext>
                      </a:extLst>
                    </a:gridCol>
                    <a:gridCol w="2125041">
                      <a:extLst>
                        <a:ext uri="{9D8B030D-6E8A-4147-A177-3AD203B41FA5}">
                          <a16:colId xmlns:a16="http://schemas.microsoft.com/office/drawing/2014/main" val="1970672213"/>
                        </a:ext>
                      </a:extLst>
                    </a:gridCol>
                    <a:gridCol w="2121700">
                      <a:extLst>
                        <a:ext uri="{9D8B030D-6E8A-4147-A177-3AD203B41FA5}">
                          <a16:colId xmlns:a16="http://schemas.microsoft.com/office/drawing/2014/main" val="1092620020"/>
                        </a:ext>
                      </a:extLst>
                    </a:gridCol>
                    <a:gridCol w="1626997">
                      <a:extLst>
                        <a:ext uri="{9D8B030D-6E8A-4147-A177-3AD203B41FA5}">
                          <a16:colId xmlns:a16="http://schemas.microsoft.com/office/drawing/2014/main" val="1799225405"/>
                        </a:ext>
                      </a:extLst>
                    </a:gridCol>
                    <a:gridCol w="1626997">
                      <a:extLst>
                        <a:ext uri="{9D8B030D-6E8A-4147-A177-3AD203B41FA5}">
                          <a16:colId xmlns:a16="http://schemas.microsoft.com/office/drawing/2014/main" val="3785579156"/>
                        </a:ext>
                      </a:extLst>
                    </a:gridCol>
                    <a:gridCol w="1626997">
                      <a:extLst>
                        <a:ext uri="{9D8B030D-6E8A-4147-A177-3AD203B41FA5}">
                          <a16:colId xmlns:a16="http://schemas.microsoft.com/office/drawing/2014/main" val="1715484591"/>
                        </a:ext>
                      </a:extLst>
                    </a:gridCol>
                  </a:tblGrid>
                  <a:tr h="31385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050" kern="100" dirty="0">
                              <a:effectLst/>
                            </a:rPr>
                            <a:t> </a:t>
                          </a:r>
                          <a:endParaRPr lang="en-IN" sz="105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Sales before advt.</a:t>
                          </a:r>
                          <a:endParaRPr lang="en-IN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Sales after advt.</a:t>
                          </a:r>
                          <a:endParaRPr lang="en-IN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Difference d</a:t>
                          </a:r>
                          <a:endParaRPr lang="en-IN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IN" sz="1600" i="1" kern="10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𝒅</m:t>
                                    </m:r>
                                  </m:e>
                                  <m:sup>
                                    <m:r>
                                      <a:rPr lang="en-US" sz="1600" b="1" i="1" kern="10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N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(d-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IN" sz="1600" i="1" kern="1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1" i="0" kern="1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𝐝</m:t>
                                  </m:r>
                                </m:e>
                              </m:acc>
                            </m:oMath>
                          </a14:m>
                          <a:r>
                            <a:rPr lang="en-IN" sz="1600" kern="100" dirty="0">
                              <a:effectLst/>
                            </a:rPr>
                            <a:t>)</a:t>
                          </a:r>
                          <a:r>
                            <a:rPr lang="en-IN" sz="1600" kern="100" baseline="30000" dirty="0">
                              <a:effectLst/>
                            </a:rPr>
                            <a:t>2</a:t>
                          </a:r>
                          <a:endParaRPr lang="en-IN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350803203"/>
                      </a:ext>
                    </a:extLst>
                  </a:tr>
                  <a:tr h="175499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050" kern="100">
                              <a:effectLst/>
                            </a:rPr>
                            <a:t> </a:t>
                          </a:r>
                          <a:endParaRPr lang="en-IN" sz="105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10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11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9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12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8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13</a:t>
                          </a:r>
                          <a:endParaRPr lang="en-IN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11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12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8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10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17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18</a:t>
                          </a:r>
                          <a:endParaRPr lang="en-IN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1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1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-1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-2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9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5</a:t>
                          </a:r>
                          <a:endParaRPr lang="en-IN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1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1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1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4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81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25</a:t>
                          </a:r>
                          <a:endParaRPr lang="en-IN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1.369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1.369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10.049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17.464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46.649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8.009</a:t>
                          </a:r>
                          <a:endParaRPr lang="en-IN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709205645"/>
                      </a:ext>
                    </a:extLst>
                  </a:tr>
                  <a:tr h="32037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050" kern="100" dirty="0">
                              <a:effectLst/>
                            </a:rPr>
                            <a:t>Total</a:t>
                          </a:r>
                          <a:endParaRPr lang="en-IN" sz="105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N=6</a:t>
                          </a:r>
                          <a:endParaRPr lang="en-IN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>
                              <a:effectLst/>
                            </a:rPr>
                            <a:t> </a:t>
                          </a:r>
                          <a:endParaRPr lang="en-IN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IN" sz="1600" i="1" kern="1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US" sz="1600" b="0" i="1" kern="1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1600" b="0" i="1" kern="1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</m:nary>
                            </m:oMath>
                          </a14:m>
                          <a:r>
                            <a:rPr lang="en-IN" sz="1600" kern="100" dirty="0">
                              <a:effectLst/>
                            </a:rPr>
                            <a:t>13</a:t>
                          </a:r>
                          <a:endParaRPr lang="en-IN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113</a:t>
                          </a:r>
                          <a:endParaRPr lang="en-IN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84.909</a:t>
                          </a:r>
                          <a:endParaRPr lang="en-IN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416904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7B50C56-1765-0817-F5FB-5ADFEFABE9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2934154713"/>
                  </p:ext>
                </p:extLst>
              </p:nvPr>
            </p:nvGraphicFramePr>
            <p:xfrm>
              <a:off x="1092266" y="601621"/>
              <a:ext cx="9759817" cy="276233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3208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383551580"/>
                        </a:ext>
                      </a:extLst>
                    </a:gridCol>
                    <a:gridCol w="212504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970672213"/>
                        </a:ext>
                      </a:extLst>
                    </a:gridCol>
                    <a:gridCol w="212170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092620020"/>
                        </a:ext>
                      </a:extLst>
                    </a:gridCol>
                    <a:gridCol w="162699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799225405"/>
                        </a:ext>
                      </a:extLst>
                    </a:gridCol>
                    <a:gridCol w="162699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785579156"/>
                        </a:ext>
                      </a:extLst>
                    </a:gridCol>
                    <a:gridCol w="162699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715484591"/>
                        </a:ext>
                      </a:extLst>
                    </a:gridCol>
                  </a:tblGrid>
                  <a:tr h="3684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050" kern="100" dirty="0">
                              <a:effectLst/>
                            </a:rPr>
                            <a:t> </a:t>
                          </a:r>
                          <a:endParaRPr lang="en-IN" sz="105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Sales before advt.</a:t>
                          </a:r>
                          <a:endParaRPr lang="en-IN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Sales after advt.</a:t>
                          </a:r>
                          <a:endParaRPr lang="en-IN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Difference d</a:t>
                          </a:r>
                          <a:endParaRPr lang="en-IN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400375" t="-14754" r="-101498" b="-7901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500375" t="-14754" r="-1498" b="-7901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350803203"/>
                      </a:ext>
                    </a:extLst>
                  </a:tr>
                  <a:tr h="206159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050" kern="100">
                              <a:effectLst/>
                            </a:rPr>
                            <a:t> </a:t>
                          </a:r>
                          <a:endParaRPr lang="en-IN" sz="105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10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11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9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12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8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13</a:t>
                          </a:r>
                          <a:endParaRPr lang="en-IN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11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12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8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10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17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18</a:t>
                          </a:r>
                          <a:endParaRPr lang="en-IN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1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1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-1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-2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9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5</a:t>
                          </a:r>
                          <a:endParaRPr lang="en-IN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1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1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1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4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81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25</a:t>
                          </a:r>
                          <a:endParaRPr lang="en-IN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1.369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1.369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10.049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17.464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46.649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8.009</a:t>
                          </a:r>
                          <a:endParaRPr lang="en-IN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709205645"/>
                      </a:ext>
                    </a:extLst>
                  </a:tr>
                  <a:tr h="32037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050" kern="100" dirty="0">
                              <a:effectLst/>
                            </a:rPr>
                            <a:t>Total</a:t>
                          </a:r>
                          <a:endParaRPr lang="en-IN" sz="105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N=6</a:t>
                          </a:r>
                          <a:endParaRPr lang="en-IN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>
                              <a:effectLst/>
                            </a:rPr>
                            <a:t> </a:t>
                          </a:r>
                          <a:endParaRPr lang="en-IN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300375" t="-769811" r="-201498" b="-1716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113</a:t>
                          </a:r>
                          <a:endParaRPr lang="en-IN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600" kern="100" dirty="0">
                              <a:effectLst/>
                            </a:rPr>
                            <a:t>84.909</a:t>
                          </a:r>
                          <a:endParaRPr lang="en-IN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8416904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7B9D98E-EACE-9D66-EF02-0ED96785AD7E}"/>
              </a:ext>
            </a:extLst>
          </p:cNvPr>
          <p:cNvSpPr txBox="1"/>
          <p:nvPr/>
        </p:nvSpPr>
        <p:spPr>
          <a:xfrm>
            <a:off x="3749353" y="63756"/>
            <a:ext cx="4525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solidFill>
                  <a:srgbClr val="FF0000"/>
                </a:solidFill>
                <a:latin typeface="Algerian" panose="04020705040A02060702" pitchFamily="82" charset="0"/>
              </a:rPr>
              <a:t>-:Solution:-</a:t>
            </a:r>
            <a:endParaRPr lang="en-IN" sz="2400" u="sng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F3003F7-F943-50C1-3F9C-AF22C1C727FF}"/>
                  </a:ext>
                </a:extLst>
              </p:cNvPr>
              <p:cNvSpPr txBox="1"/>
              <p:nvPr/>
            </p:nvSpPr>
            <p:spPr>
              <a:xfrm>
                <a:off x="897096" y="3355372"/>
                <a:ext cx="9759818" cy="33715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sz="1600" b="1" dirty="0">
                    <a:latin typeface="Cambria Math" panose="02040503050406030204" pitchFamily="18" charset="0"/>
                  </a:rPr>
                  <a:t>(</a:t>
                </a:r>
                <a:r>
                  <a:rPr lang="en-IN" sz="1600" b="1" dirty="0" err="1">
                    <a:latin typeface="Cambria Math" panose="02040503050406030204" pitchFamily="18" charset="0"/>
                  </a:rPr>
                  <a:t>i</a:t>
                </a:r>
                <a:r>
                  <a:rPr lang="en-IN" sz="1600" b="1" dirty="0">
                    <a:latin typeface="Cambria Math" panose="02040503050406030204" pitchFamily="18" charset="0"/>
                  </a:rPr>
                  <a:t>) </a:t>
                </a:r>
                <a:r>
                  <a:rPr lang="en-IN" sz="1600" dirty="0">
                    <a:latin typeface="Cambria Math" panose="02040503050406030204" pitchFamily="18" charset="0"/>
                  </a:rPr>
                  <a:t>The mean of the differences of the paired value is given by;</a:t>
                </a:r>
                <a:endParaRPr lang="en-IN" sz="1600" b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acc>
                    <m:r>
                      <a:rPr lang="en-IN" sz="20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IN" sz="2000" b="1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000" b="1" i="0" smtClean="0">
                                <a:latin typeface="Cambria Math" panose="02040503050406030204" pitchFamily="18" charset="0"/>
                              </a:rPr>
                              <m:t>𝐝</m:t>
                            </m:r>
                          </m:e>
                        </m:nary>
                      </m:num>
                      <m:den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𝐧</m:t>
                        </m:r>
                      </m:den>
                    </m:f>
                  </m:oMath>
                </a14:m>
                <a:r>
                  <a:rPr lang="en-IN" sz="1600" b="1" dirty="0"/>
                  <a:t> = 13/6 = 2.17</a:t>
                </a:r>
              </a:p>
              <a:p>
                <a:r>
                  <a:rPr lang="en-IN" sz="1600" b="1" dirty="0"/>
                  <a:t>(ii) </a:t>
                </a:r>
                <a:r>
                  <a:rPr lang="en-IN" sz="1600" dirty="0"/>
                  <a:t>The standard deviation of the differences is given by; Sd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 kern="100" baseline="300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IN" sz="2400" i="1" kern="100" baseline="300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IN" sz="24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nary>
                                  <m:naryPr>
                                    <m:chr m:val="∑"/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en-IN" sz="2400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d>
                                      <m:dPr>
                                        <m:ctrlPr>
                                          <a:rPr lang="en-IN" sz="2400" i="1" kern="1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IN" sz="2400" b="0" i="1" kern="1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𝑑</m:t>
                                        </m:r>
                                        <m:r>
                                          <a:rPr lang="en-IN" sz="2400" b="0" i="1" kern="1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IN" sz="2400" i="1" kern="100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IN" sz="2400" b="0" i="1" kern="100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</m:nary>
                              </m:e>
                            </m:rad>
                          </m:num>
                          <m:den>
                            <m:r>
                              <a:rPr lang="en-IN" sz="2400" b="0" i="1" kern="100" baseline="300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400" b="0" i="1" kern="100" baseline="3000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_</m:t>
                            </m:r>
                            <m:r>
                              <a:rPr lang="en-IN" sz="2400" b="0" i="1" kern="100" baseline="300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</m:e>
                      <m:sup>
                        <m:r>
                          <a:rPr lang="en-IN" sz="2400" b="0" i="1" kern="100" baseline="30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IN" sz="2400" i="1" kern="100" baseline="30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IN" sz="2000" b="1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000" i="1" kern="100" baseline="30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IN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kern="10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84.909</m:t>
                            </m:r>
                          </m:e>
                        </m:rad>
                      </m:num>
                      <m:den>
                        <m:r>
                          <a:rPr lang="en-US" sz="20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2000" b="0" i="1" kern="100" baseline="300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IN" sz="24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1600" b="0" i="0" kern="100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IN" sz="1600" i="1" kern="100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i="1" kern="100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16.9818</m:t>
                        </m:r>
                      </m:e>
                    </m:rad>
                  </m:oMath>
                </a14:m>
                <a:r>
                  <a:rPr lang="en-IN" sz="1600" b="1" dirty="0"/>
                  <a:t>   = </a:t>
                </a:r>
                <a:r>
                  <a:rPr lang="en-IN" sz="1600" dirty="0"/>
                  <a:t>4.12</a:t>
                </a:r>
                <a:endParaRPr lang="en-IN" dirty="0"/>
              </a:p>
              <a:p>
                <a:r>
                  <a:rPr lang="en-IN" dirty="0"/>
                  <a:t>Thus, we have ,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</m:oMath>
                </a14:m>
                <a:r>
                  <a:rPr lang="en-IN" dirty="0"/>
                  <a:t> = 2.17 , Sd= 4.12 ,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IN" dirty="0"/>
                  <a:t>=0.10 , n= 6, and hence </a:t>
                </a:r>
                <a:r>
                  <a:rPr lang="en-IN" dirty="0" err="1"/>
                  <a:t>df</a:t>
                </a:r>
                <a:r>
                  <a:rPr lang="en-IN" dirty="0"/>
                  <a:t>= 5 (tabular value = 2.015)</a:t>
                </a:r>
              </a:p>
              <a:p>
                <a:r>
                  <a:rPr lang="en-IN" dirty="0"/>
                  <a:t>Putting the respective values in the model of ‘t’ we get,</a:t>
                </a:r>
              </a:p>
              <a:p>
                <a:endParaRPr lang="en-IN" dirty="0"/>
              </a:p>
              <a:p>
                <a:r>
                  <a:rPr lang="en-IN" dirty="0"/>
                  <a:t>t=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IN" sz="2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</m:num>
                      <m:den>
                        <m:f>
                          <m:fPr>
                            <m:type m:val="skw"/>
                            <m:ctrlPr>
                              <a:rPr lang="en-IN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num>
                          <m:den>
                            <m:r>
                              <a:rPr lang="en-IN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√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den>
                    </m:f>
                  </m:oMath>
                </a14:m>
                <a:r>
                  <a:rPr lang="en-IN" dirty="0"/>
                  <a:t>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2.17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×√6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4.12</m:t>
                        </m:r>
                      </m:den>
                    </m:f>
                  </m:oMath>
                </a14:m>
                <a:r>
                  <a:rPr lang="en-IN" dirty="0"/>
                  <a:t>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2.17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×2.449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4.12</m:t>
                        </m:r>
                      </m:den>
                    </m:f>
                  </m:oMath>
                </a14:m>
                <a:r>
                  <a:rPr lang="en-IN" dirty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5.31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4.12</m:t>
                        </m:r>
                      </m:den>
                    </m:f>
                  </m:oMath>
                </a14:m>
                <a:r>
                  <a:rPr lang="en-IN" dirty="0"/>
                  <a:t>  = 1.288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F3003F7-F943-50C1-3F9C-AF22C1C72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096" y="3355372"/>
                <a:ext cx="9759818" cy="3371564"/>
              </a:xfrm>
              <a:prstGeom prst="rect">
                <a:avLst/>
              </a:prstGeom>
              <a:blipFill>
                <a:blip r:embed="rId3"/>
                <a:stretch>
                  <a:fillRect l="-500" t="-7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2816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03378-4A81-E739-3F1F-F0E7128BF42F}"/>
              </a:ext>
            </a:extLst>
          </p:cNvPr>
          <p:cNvSpPr txBox="1">
            <a:spLocks/>
          </p:cNvSpPr>
          <p:nvPr/>
        </p:nvSpPr>
        <p:spPr>
          <a:xfrm>
            <a:off x="2540508" y="274638"/>
            <a:ext cx="7517892" cy="7064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u="sng" dirty="0">
                <a:solidFill>
                  <a:srgbClr val="FF0000"/>
                </a:solidFill>
                <a:latin typeface="Algerian" panose="04020705040A02060702" pitchFamily="82" charset="0"/>
              </a:rPr>
              <a:t>-:One sample t–tests:-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593AB3-052C-52F9-153D-29D8BA4A73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87536" y="1394154"/>
                <a:ext cx="9005345" cy="4800600"/>
              </a:xfrm>
              <a:prstGeom prst="rect">
                <a:avLst/>
              </a:prstGeom>
            </p:spPr>
            <p:txBody>
              <a:bodyPr>
                <a:normAutofit fontScale="9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One sample t-tests are used in the following two situations 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24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/>
                  <a:t>The size of a sample is less than 25.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/>
                  <a:t>The population standard deviation is unknown.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3200" dirty="0"/>
                  <a:t>    formula :  t =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  <m:r>
                              <m:rPr>
                                <m:brk m:alnAt="63"/>
                              </m:rPr>
                              <a:rPr lang="en-US" sz="320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3200" i="1" smtClean="0">
                                <a:latin typeface="Cambria Math"/>
                              </a:rPr>
                              <m:t>−µ</m:t>
                            </m:r>
                          </m:num>
                          <m:den>
                            <m:f>
                              <m:fPr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 smtClean="0">
                                    <a:latin typeface="Cambria Math"/>
                                  </a:rPr>
                                  <m:t>𝑠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20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rad>
                              </m:den>
                            </m:f>
                          </m:den>
                        </m:f>
                      </m:e>
                    </m:box>
                  </m:oMath>
                </a14:m>
                <a:endParaRPr lang="en-US" sz="32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32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smtClean="0">
                            <a:latin typeface="Cambria Math"/>
                          </a:rPr>
                          <m:t> </m:t>
                        </m:r>
                        <m:r>
                          <a:rPr lang="en-US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= observed mean of sample 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     µ = assumed mean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     s = standard deviation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     n = sample size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593AB3-052C-52F9-153D-29D8BA4A7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536" y="1394154"/>
                <a:ext cx="9005345" cy="4800600"/>
              </a:xfrm>
              <a:prstGeom prst="rect">
                <a:avLst/>
              </a:prstGeom>
              <a:blipFill>
                <a:blip r:embed="rId2"/>
                <a:stretch>
                  <a:fillRect l="-812" t="-266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573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87AE95-B49F-9AD1-F316-275E8EE10BAE}"/>
              </a:ext>
            </a:extLst>
          </p:cNvPr>
          <p:cNvSpPr txBox="1"/>
          <p:nvPr/>
        </p:nvSpPr>
        <p:spPr>
          <a:xfrm>
            <a:off x="1752599" y="914400"/>
            <a:ext cx="9363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Example –</a:t>
            </a:r>
          </a:p>
          <a:p>
            <a:r>
              <a:rPr lang="en-US" sz="2400" dirty="0"/>
              <a:t>The Thomson </a:t>
            </a:r>
            <a:r>
              <a:rPr lang="en-US" sz="2400" dirty="0" err="1"/>
              <a:t>t.v</a:t>
            </a:r>
            <a:r>
              <a:rPr lang="en-US" sz="2400" dirty="0"/>
              <a:t>. company claims that its </a:t>
            </a:r>
            <a:r>
              <a:rPr lang="en-US" sz="2400" dirty="0" err="1"/>
              <a:t>t.v</a:t>
            </a:r>
            <a:r>
              <a:rPr lang="en-US" sz="2400" dirty="0"/>
              <a:t> sets have a mean life of 800 days . A random sample of 10 such sets give the following data :</a:t>
            </a:r>
          </a:p>
          <a:p>
            <a:r>
              <a:rPr lang="en-US" sz="2400" dirty="0"/>
              <a:t>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99D30FF-83BC-B76F-3765-2E9EF39953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492948"/>
              </p:ext>
            </p:extLst>
          </p:nvPr>
        </p:nvGraphicFramePr>
        <p:xfrm>
          <a:off x="1352550" y="3048000"/>
          <a:ext cx="10036107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2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2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29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17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9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9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09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098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8873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7985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Life</a:t>
                      </a:r>
                      <a:r>
                        <a:rPr lang="en-US" baseline="0" dirty="0"/>
                        <a:t> in 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780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BFD4372-F854-2D70-09B3-EC2D326D4CC7}"/>
              </a:ext>
            </a:extLst>
          </p:cNvPr>
          <p:cNvSpPr txBox="1"/>
          <p:nvPr/>
        </p:nvSpPr>
        <p:spPr>
          <a:xfrm>
            <a:off x="1847849" y="4219388"/>
            <a:ext cx="9145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the light of the above facts, state if the claim of the company is valid at 5% significance level.</a:t>
            </a:r>
          </a:p>
        </p:txBody>
      </p:sp>
    </p:spTree>
    <p:extLst>
      <p:ext uri="{BB962C8B-B14F-4D97-AF65-F5344CB8AC3E}">
        <p14:creationId xmlns:p14="http://schemas.microsoft.com/office/powerpoint/2010/main" val="130334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C7E5895C-A0DF-1E5D-E500-C6D9B02A29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194565"/>
                  </p:ext>
                </p:extLst>
              </p:nvPr>
            </p:nvGraphicFramePr>
            <p:xfrm>
              <a:off x="1504950" y="1371600"/>
              <a:ext cx="8515350" cy="51104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07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323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8323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0108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Life in days </a:t>
                          </a:r>
                          <a:r>
                            <a:rPr lang="en-US" baseline="0" dirty="0"/>
                            <a:t> 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Deviation =X</a:t>
                          </a:r>
                          <a:r>
                            <a:rPr lang="en-US" baseline="0" dirty="0"/>
                            <a:t> -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baseline="0" smtClean="0">
                                      <a:latin typeface="Cambria Math"/>
                                    </a:rPr>
                                    <m:t>𝑿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dirty="0"/>
                            <a:t>(754)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dirty="0"/>
                            <a:t>Square</a:t>
                          </a:r>
                          <a:r>
                            <a:rPr lang="en-US" baseline="0" dirty="0"/>
                            <a:t> of deviations         (X -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baseline="0" smtClean="0">
                                      <a:latin typeface="Cambria Math"/>
                                    </a:rPr>
                                    <m:t>𝑿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dirty="0"/>
                            <a:t>)</a:t>
                          </a:r>
                          <a:r>
                            <a:rPr lang="en-US" sz="2400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26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540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- 214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45796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26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-154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23716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26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- 54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2916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26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676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26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-34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1156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26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26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3136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726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7396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726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13456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3726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176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30976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3726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Total</a:t>
                          </a:r>
                          <a:r>
                            <a:rPr lang="en-US" baseline="0" dirty="0"/>
                            <a:t> 7540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 n= 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129240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7E5895C-A0DF-1E5D-E500-C6D9B02A29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157194565"/>
                  </p:ext>
                </p:extLst>
              </p:nvPr>
            </p:nvGraphicFramePr>
            <p:xfrm>
              <a:off x="1504950" y="1371600"/>
              <a:ext cx="8515350" cy="51104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075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  <a:gridCol w="283230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1"/>
                        </a:ext>
                      </a:extLst>
                    </a:gridCol>
                    <a:gridCol w="283230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2"/>
                        </a:ext>
                      </a:extLst>
                    </a:gridCol>
                  </a:tblGrid>
                  <a:tr h="10108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Life in days </a:t>
                          </a:r>
                          <a:r>
                            <a:rPr lang="en-US" baseline="0" dirty="0"/>
                            <a:t> 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860" t="-3012" r="-100860" b="-4138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860" t="-3012" r="-860" b="-4138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3726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540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- 214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45796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  <a:tr h="3726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-154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23716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2"/>
                      </a:ext>
                    </a:extLst>
                  </a:tr>
                  <a:tr h="3726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- 54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2916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3"/>
                      </a:ext>
                    </a:extLst>
                  </a:tr>
                  <a:tr h="3726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676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4"/>
                      </a:ext>
                    </a:extLst>
                  </a:tr>
                  <a:tr h="3726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-34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1156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5"/>
                      </a:ext>
                    </a:extLst>
                  </a:tr>
                  <a:tr h="3726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6"/>
                      </a:ext>
                    </a:extLst>
                  </a:tr>
                  <a:tr h="3726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3136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7"/>
                      </a:ext>
                    </a:extLst>
                  </a:tr>
                  <a:tr h="3726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7396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8"/>
                      </a:ext>
                    </a:extLst>
                  </a:tr>
                  <a:tr h="3726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13456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9"/>
                      </a:ext>
                    </a:extLst>
                  </a:tr>
                  <a:tr h="3726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176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30976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10"/>
                      </a:ext>
                    </a:extLst>
                  </a:tr>
                  <a:tr h="3726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Total</a:t>
                          </a:r>
                          <a:r>
                            <a:rPr lang="en-US" baseline="0" dirty="0"/>
                            <a:t> 7540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 n= 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129240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1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2E0BB2E-68E6-679D-F4AF-D49872A382E6}"/>
              </a:ext>
            </a:extLst>
          </p:cNvPr>
          <p:cNvSpPr txBox="1"/>
          <p:nvPr/>
        </p:nvSpPr>
        <p:spPr>
          <a:xfrm>
            <a:off x="1676400" y="6096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Solution- Computation of the mean, and S.D. of the sample </a:t>
            </a:r>
          </a:p>
        </p:txBody>
      </p:sp>
    </p:spTree>
    <p:extLst>
      <p:ext uri="{BB962C8B-B14F-4D97-AF65-F5344CB8AC3E}">
        <p14:creationId xmlns:p14="http://schemas.microsoft.com/office/powerpoint/2010/main" val="800375931"/>
      </p:ext>
    </p:extLst>
  </p:cSld>
  <p:clrMapOvr>
    <a:masterClrMapping/>
  </p:clrMapOvr>
  <p:transition spd="slow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1E1B174-A66C-1254-20E4-B27C0EC1D3B3}"/>
                  </a:ext>
                </a:extLst>
              </p:cNvPr>
              <p:cNvSpPr txBox="1"/>
              <p:nvPr/>
            </p:nvSpPr>
            <p:spPr>
              <a:xfrm>
                <a:off x="1769806" y="914400"/>
                <a:ext cx="6858000" cy="533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 mean  of the sample  is given by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nary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7540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/>
                  <a:t>  </a:t>
                </a:r>
                <a:r>
                  <a:rPr lang="en-US" dirty="0"/>
                  <a:t>= 754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1E1B174-A66C-1254-20E4-B27C0EC1D3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806" y="914400"/>
                <a:ext cx="6858000" cy="533929"/>
              </a:xfrm>
              <a:prstGeom prst="rect">
                <a:avLst/>
              </a:prstGeom>
              <a:blipFill>
                <a:blip r:embed="rId2"/>
                <a:stretch>
                  <a:fillRect l="-711" b="-34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428CB03-1E77-E35D-29C7-244A818330D4}"/>
                  </a:ext>
                </a:extLst>
              </p:cNvPr>
              <p:cNvSpPr txBox="1"/>
              <p:nvPr/>
            </p:nvSpPr>
            <p:spPr>
              <a:xfrm>
                <a:off x="1846006" y="1579051"/>
                <a:ext cx="5105400" cy="656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 </a:t>
                </a:r>
                <a:r>
                  <a:rPr lang="en-US" dirty="0" err="1"/>
                  <a:t>s.d</a:t>
                </a:r>
                <a:r>
                  <a:rPr lang="en-US" dirty="0"/>
                  <a:t> of the sample is given by S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𝑋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 − 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𝑋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)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 −1</m:t>
                            </m:r>
                          </m:den>
                        </m:f>
                      </m:e>
                    </m:rad>
                    <m:r>
                      <a:rPr lang="en-US" b="0" i="0" smtClean="0">
                        <a:latin typeface="Cambria Math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428CB03-1E77-E35D-29C7-244A81833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006" y="1579051"/>
                <a:ext cx="5105400" cy="656013"/>
              </a:xfrm>
              <a:prstGeom prst="rect">
                <a:avLst/>
              </a:prstGeom>
              <a:blipFill>
                <a:blip r:embed="rId3"/>
                <a:stretch>
                  <a:fillRect l="-107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B1F041-1B23-5292-8935-0FC7AD9B626D}"/>
                  </a:ext>
                </a:extLst>
              </p:cNvPr>
              <p:cNvSpPr txBox="1"/>
              <p:nvPr/>
            </p:nvSpPr>
            <p:spPr>
              <a:xfrm>
                <a:off x="6591188" y="1506210"/>
                <a:ext cx="1143000" cy="728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/>
                                </a:rPr>
                                <m:t>129240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/>
                                </a:rPr>
                                <m:t>10−1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3B1F041-1B23-5292-8935-0FC7AD9B6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188" y="1506210"/>
                <a:ext cx="1143000" cy="7288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711A6F-237D-14D1-9C0C-7176385F5BF2}"/>
                  </a:ext>
                </a:extLst>
              </p:cNvPr>
              <p:cNvSpPr txBox="1"/>
              <p:nvPr/>
            </p:nvSpPr>
            <p:spPr>
              <a:xfrm>
                <a:off x="5146964" y="2235064"/>
                <a:ext cx="2667000" cy="40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14360 </m:t>
                        </m:r>
                      </m:e>
                    </m:rad>
                  </m:oMath>
                </a14:m>
                <a:r>
                  <a:rPr lang="en-US" dirty="0"/>
                  <a:t>= 119.83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C711A6F-237D-14D1-9C0C-7176385F5B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964" y="2235064"/>
                <a:ext cx="2667000" cy="408253"/>
              </a:xfrm>
              <a:prstGeom prst="rect">
                <a:avLst/>
              </a:prstGeom>
              <a:blipFill>
                <a:blip r:embed="rId5"/>
                <a:stretch>
                  <a:fillRect l="-1826" t="-1493" b="-2089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D85B9A2-7B57-C886-8D10-0F636D0A0085}"/>
                  </a:ext>
                </a:extLst>
              </p:cNvPr>
              <p:cNvSpPr txBox="1"/>
              <p:nvPr/>
            </p:nvSpPr>
            <p:spPr>
              <a:xfrm>
                <a:off x="457201" y="2801939"/>
                <a:ext cx="11290040" cy="3058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Thus we have ,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/>
                  <a:t>= 754 ,S = 119.83,  µ = 800, n = 10 , v = n -1 =9,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∝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=0.05</m:t>
                    </m:r>
                  </m:oMath>
                </a14:m>
                <a:endParaRPr lang="en-US" b="0" dirty="0">
                  <a:ea typeface="Cambria Math"/>
                </a:endParaRPr>
              </a:p>
              <a:p>
                <a:endParaRPr lang="en-US" dirty="0"/>
              </a:p>
              <a:p>
                <a:r>
                  <a:rPr lang="en-US" dirty="0"/>
                  <a:t>Let us have,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/>
                  <a:t> = µ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/>
                  <a:t>≠µ</a:t>
                </a:r>
              </a:p>
              <a:p>
                <a:endParaRPr lang="en-US" dirty="0"/>
              </a:p>
              <a:p>
                <a:r>
                  <a:rPr lang="en-US" dirty="0"/>
                  <a:t>Since the size  of the sample is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30</m:t>
                    </m:r>
                  </m:oMath>
                </a14:m>
                <a:r>
                  <a:rPr lang="en-US" dirty="0"/>
                  <a:t>, the relevant test statistic is given by </a:t>
                </a:r>
              </a:p>
              <a:p>
                <a:r>
                  <a:rPr lang="en-US" sz="2800" dirty="0"/>
                  <a:t>t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𝑋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 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sz="2400" dirty="0"/>
                          <m:t>− µ</m:t>
                        </m:r>
                      </m:num>
                      <m:den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dirty="0"/>
                          <m:t>754 −800</m:t>
                        </m:r>
                      </m:num>
                      <m:den>
                        <m:f>
                          <m:f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119.83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rad>
                          </m:den>
                        </m:f>
                      </m:den>
                    </m:f>
                  </m:oMath>
                </a14:m>
                <a:r>
                  <a:rPr lang="en-US" dirty="0"/>
                  <a:t>   =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37.893</m:t>
                        </m:r>
                      </m:den>
                    </m:f>
                  </m:oMath>
                </a14:m>
                <a:r>
                  <a:rPr lang="en-US" sz="2400" dirty="0"/>
                  <a:t>   </a:t>
                </a:r>
                <a:r>
                  <a:rPr lang="en-US" dirty="0"/>
                  <a:t>=  1.2131</a:t>
                </a:r>
              </a:p>
              <a:p>
                <a:endParaRPr lang="en-US" dirty="0"/>
              </a:p>
              <a:p>
                <a:r>
                  <a:rPr lang="en-US" dirty="0"/>
                  <a:t>So, the critical value of t for 9 degrees of freedom (i.e. v) at 5% significance level (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∝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=0.05)</m:t>
                    </m:r>
                  </m:oMath>
                </a14:m>
                <a:r>
                  <a:rPr lang="en-US" dirty="0"/>
                  <a:t> for the t</a:t>
                </a:r>
                <a:r>
                  <a:rPr lang="en-US" sz="1200" dirty="0"/>
                  <a:t>0.05 </a:t>
                </a:r>
                <a:r>
                  <a:rPr lang="en-US" dirty="0"/>
                  <a:t>(9) = 2.626.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D85B9A2-7B57-C886-8D10-0F636D0A00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2801939"/>
                <a:ext cx="11290040" cy="3058530"/>
              </a:xfrm>
              <a:prstGeom prst="rect">
                <a:avLst/>
              </a:prstGeom>
              <a:blipFill>
                <a:blip r:embed="rId6"/>
                <a:stretch>
                  <a:fillRect l="-1080" t="-1198" b="-239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236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39582" y="1629123"/>
            <a:ext cx="4177211" cy="322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41805" y="494862"/>
            <a:ext cx="7592423" cy="5868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algn="ctr" defTabSz="9144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SzPct val="73000"/>
            </a:pPr>
            <a:r>
              <a:rPr lang="en-IN" sz="3600" b="1" u="sng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C00000"/>
                </a:solidFill>
                <a:latin typeface="Algerian" pitchFamily="82" charset="0"/>
                <a:ea typeface="+mj-ea"/>
                <a:cs typeface="+mj-cs"/>
              </a:rPr>
              <a:t>-:INDEPENDENT T-TEST:-</a:t>
            </a:r>
            <a:endParaRPr lang="en-IN" sz="2800" u="sng" dirty="0">
              <a:solidFill>
                <a:prstClr val="black"/>
              </a:solidFill>
              <a:latin typeface="AR ESSENCE" pitchFamily="2" charset="0"/>
            </a:endParaRPr>
          </a:p>
          <a:p>
            <a:pPr lvl="0" indent="-228600" defTabSz="9144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SzPct val="73000"/>
            </a:pPr>
            <a:r>
              <a:rPr lang="en-IN" sz="2400" dirty="0"/>
              <a:t>The independent t-test is used to find out </a:t>
            </a:r>
          </a:p>
          <a:p>
            <a:pPr lvl="0" indent="-228600" defTabSz="9144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SzPct val="73000"/>
            </a:pPr>
            <a:r>
              <a:rPr lang="en-IN" sz="2400" dirty="0"/>
              <a:t>the significant difference between means </a:t>
            </a:r>
          </a:p>
          <a:p>
            <a:pPr lvl="0" indent="-228600" defTabSz="9144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SzPct val="73000"/>
            </a:pPr>
            <a:r>
              <a:rPr lang="en-IN" sz="2400" dirty="0"/>
              <a:t>of 2 different or 2 unrelated group.</a:t>
            </a:r>
          </a:p>
          <a:p>
            <a:pPr lvl="0" indent="-228600" defTabSz="9144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SzPct val="73000"/>
            </a:pPr>
            <a:endParaRPr lang="en-IN" sz="2400" dirty="0"/>
          </a:p>
          <a:p>
            <a:pPr lvl="0" indent="-228600" defTabSz="9144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SzPct val="73000"/>
            </a:pPr>
            <a:r>
              <a:rPr lang="en-IN" sz="2400" dirty="0"/>
              <a:t>It is also called unpaired T-Test.</a:t>
            </a:r>
          </a:p>
          <a:p>
            <a:pPr lvl="0" indent="-228600" defTabSz="9144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SzPct val="73000"/>
            </a:pPr>
            <a:endParaRPr lang="en-IN" sz="2400" dirty="0"/>
          </a:p>
          <a:p>
            <a:pPr lvl="0" indent="-228600" defTabSz="9144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SzPct val="73000"/>
            </a:pPr>
            <a:r>
              <a:rPr lang="en-IN" sz="2400" dirty="0"/>
              <a:t>For example – if we want to find out if</a:t>
            </a:r>
          </a:p>
          <a:p>
            <a:pPr lvl="0" indent="-228600" defTabSz="9144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SzPct val="73000"/>
            </a:pPr>
            <a:r>
              <a:rPr lang="en-IN" sz="2400" dirty="0"/>
              <a:t>there is any significant difference between </a:t>
            </a:r>
          </a:p>
          <a:p>
            <a:pPr lvl="0" indent="-228600" defTabSz="9144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SzPct val="73000"/>
            </a:pPr>
            <a:r>
              <a:rPr lang="en-IN" sz="2400" dirty="0"/>
              <a:t>“gender” towards “sales performance”.</a:t>
            </a:r>
            <a:endParaRPr lang="en-US" sz="2400" dirty="0"/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E6E6C-87A1-DDBE-F84A-F60097F77480}"/>
              </a:ext>
            </a:extLst>
          </p:cNvPr>
          <p:cNvSpPr txBox="1">
            <a:spLocks/>
          </p:cNvSpPr>
          <p:nvPr/>
        </p:nvSpPr>
        <p:spPr>
          <a:xfrm>
            <a:off x="1371596" y="214291"/>
            <a:ext cx="9535884" cy="12132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IN" dirty="0"/>
              <a:t>         	</a:t>
            </a:r>
            <a:r>
              <a:rPr lang="en-IN" sz="3600" b="1" u="sng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C00000"/>
                </a:solidFill>
                <a:latin typeface="Algerian" pitchFamily="82" charset="0"/>
                <a:ea typeface="+mj-ea"/>
                <a:cs typeface="+mj-cs"/>
              </a:rPr>
              <a:t>-:</a:t>
            </a:r>
            <a:r>
              <a:rPr lang="en-IN" sz="3600" b="1" u="sng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C00000"/>
                </a:solidFill>
                <a:latin typeface="Algerian" pitchFamily="82" charset="0"/>
                <a:ea typeface="+mj-ea"/>
                <a:cs typeface="+mj-cs"/>
              </a:rPr>
              <a:t>cALCULATION</a:t>
            </a:r>
            <a:r>
              <a:rPr lang="en-IN" sz="3600" b="1" u="sng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C00000"/>
                </a:solidFill>
                <a:latin typeface="Algerian" pitchFamily="82" charset="0"/>
                <a:ea typeface="+mj-ea"/>
                <a:cs typeface="+mj-cs"/>
              </a:rPr>
              <a:t>  FORMULA:-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IN" sz="1800" b="1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AR JULIAN" pitchFamily="2" charset="0"/>
                <a:ea typeface="+mj-ea"/>
                <a:cs typeface="+mj-cs"/>
              </a:rPr>
              <a:t>Independent Samples T-Test Formula (Lack of Homogeneity of Variances)</a:t>
            </a:r>
          </a:p>
          <a:p>
            <a:pPr algn="ctr">
              <a:buFont typeface="Arial" panose="020B0604020202020204" pitchFamily="34" charset="0"/>
              <a:buNone/>
            </a:pPr>
            <a:endParaRPr lang="en-IN" sz="1800" b="1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latin typeface="AR JULIAN" pitchFamily="2" charset="0"/>
              <a:ea typeface="+mj-ea"/>
              <a:cs typeface="+mj-cs"/>
            </a:endParaRPr>
          </a:p>
          <a:p>
            <a:pPr algn="ctr">
              <a:buFont typeface="Arial" panose="020B0604020202020204" pitchFamily="34" charset="0"/>
              <a:buNone/>
            </a:pPr>
            <a:endParaRPr lang="en-IN" sz="1800" b="1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latin typeface="AR JULIAN" pitchFamily="2" charset="0"/>
              <a:ea typeface="+mj-ea"/>
              <a:cs typeface="+mj-cs"/>
            </a:endParaRPr>
          </a:p>
          <a:p>
            <a:pPr algn="ctr">
              <a:buFont typeface="Arial" panose="020B0604020202020204" pitchFamily="34" charset="0"/>
              <a:buNone/>
            </a:pPr>
            <a:endParaRPr lang="en-IN" sz="1800" b="1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latin typeface="AR JULIAN" pitchFamily="2" charset="0"/>
              <a:ea typeface="+mj-ea"/>
              <a:cs typeface="+mj-cs"/>
            </a:endParaRPr>
          </a:p>
          <a:p>
            <a:pPr algn="ctr">
              <a:buFont typeface="Arial" panose="020B0604020202020204" pitchFamily="34" charset="0"/>
              <a:buNone/>
            </a:pPr>
            <a:endParaRPr lang="en-IN" sz="1800" b="1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latin typeface="AR JULIAN" pitchFamily="2" charset="0"/>
              <a:ea typeface="+mj-ea"/>
              <a:cs typeface="+mj-cs"/>
            </a:endParaRPr>
          </a:p>
          <a:p>
            <a:pPr algn="ctr">
              <a:buFont typeface="Arial" panose="020B0604020202020204" pitchFamily="34" charset="0"/>
              <a:buNone/>
            </a:pPr>
            <a:endParaRPr lang="en-IN" sz="1800" b="1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latin typeface="AR JULIAN" pitchFamily="2" charset="0"/>
              <a:ea typeface="+mj-ea"/>
              <a:cs typeface="+mj-cs"/>
            </a:endParaRPr>
          </a:p>
          <a:p>
            <a:pPr algn="ctr">
              <a:buFont typeface="Arial" panose="020B0604020202020204" pitchFamily="34" charset="0"/>
              <a:buNone/>
            </a:pPr>
            <a:endParaRPr lang="en-IN" sz="1800" b="1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latin typeface="AR JULIAN" pitchFamily="2" charset="0"/>
              <a:ea typeface="+mj-ea"/>
              <a:cs typeface="+mj-cs"/>
            </a:endParaRPr>
          </a:p>
          <a:p>
            <a:pPr algn="ctr">
              <a:buFont typeface="Arial" panose="020B0604020202020204" pitchFamily="34" charset="0"/>
              <a:buNone/>
            </a:pPr>
            <a:endParaRPr lang="en-IN" sz="3600" b="1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Algerian" pitchFamily="82" charset="0"/>
              <a:ea typeface="+mj-ea"/>
              <a:cs typeface="+mj-cs"/>
            </a:endParaRPr>
          </a:p>
          <a:p>
            <a:pPr algn="ctr">
              <a:buFont typeface="Arial" panose="020B0604020202020204" pitchFamily="34" charset="0"/>
              <a:buNone/>
            </a:pPr>
            <a:endParaRPr lang="en-IN" sz="3600" b="1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Algerian" pitchFamily="82" charset="0"/>
              <a:ea typeface="+mj-ea"/>
              <a:cs typeface="+mj-cs"/>
            </a:endParaRPr>
          </a:p>
          <a:p>
            <a:pPr algn="ctr">
              <a:buFont typeface="Arial" panose="020B0604020202020204" pitchFamily="34" charset="0"/>
              <a:buNone/>
            </a:pPr>
            <a:endParaRPr lang="en-IN" sz="3600" b="1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Algerian" pitchFamily="82" charset="0"/>
              <a:ea typeface="+mj-ea"/>
              <a:cs typeface="+mj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C211C2-C31E-3322-B079-9374AB8A1494}"/>
              </a:ext>
            </a:extLst>
          </p:cNvPr>
          <p:cNvSpPr/>
          <p:nvPr/>
        </p:nvSpPr>
        <p:spPr>
          <a:xfrm>
            <a:off x="776749" y="3344157"/>
            <a:ext cx="635798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dirty="0"/>
              <a:t>Where</a:t>
            </a:r>
          </a:p>
          <a:p>
            <a:r>
              <a:rPr lang="en-IN" sz="2800" dirty="0"/>
              <a:t>X̄1 = is mean of first sample, </a:t>
            </a:r>
          </a:p>
          <a:p>
            <a:r>
              <a:rPr lang="en-IN" sz="2800" dirty="0"/>
              <a:t>X̄2 = mean of second sample, </a:t>
            </a:r>
          </a:p>
          <a:p>
            <a:r>
              <a:rPr lang="en-IN" sz="3200" dirty="0"/>
              <a:t>S  </a:t>
            </a:r>
            <a:r>
              <a:rPr lang="en-IN" sz="2800" dirty="0"/>
              <a:t>= Standard deviation,</a:t>
            </a:r>
            <a:endParaRPr lang="en-IN" sz="3200" dirty="0"/>
          </a:p>
          <a:p>
            <a:r>
              <a:rPr lang="en-IN" sz="2800" dirty="0"/>
              <a:t>n1 = the size of the first sample,</a:t>
            </a:r>
          </a:p>
          <a:p>
            <a:r>
              <a:rPr lang="en-IN" sz="2800" dirty="0"/>
              <a:t>n2 = the size of the second sample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0236CB7-C50E-9193-B6F3-066D21BE17B6}"/>
                  </a:ext>
                </a:extLst>
              </p:cNvPr>
              <p:cNvSpPr txBox="1"/>
              <p:nvPr/>
            </p:nvSpPr>
            <p:spPr>
              <a:xfrm>
                <a:off x="4082141" y="1931437"/>
                <a:ext cx="4809932" cy="134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4000" dirty="0"/>
                  <a:t>t=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4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sz="4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IN" sz="4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000" b="0" i="1" dirty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sz="4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IN" sz="40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000" i="1" dirty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IN" sz="4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IN" sz="4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IN" sz="4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IN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lang="en-IN" sz="4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IN" sz="4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400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IN" sz="4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en-IN" sz="4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0236CB7-C50E-9193-B6F3-066D21BE17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141" y="1931437"/>
                <a:ext cx="4809932" cy="1344984"/>
              </a:xfrm>
              <a:prstGeom prst="rect">
                <a:avLst/>
              </a:prstGeom>
              <a:blipFill>
                <a:blip r:embed="rId2"/>
                <a:stretch>
                  <a:fillRect l="-456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184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1C98CB2-DAC1-9028-646C-9DB760CEBDDD}"/>
              </a:ext>
            </a:extLst>
          </p:cNvPr>
          <p:cNvSpPr txBox="1">
            <a:spLocks/>
          </p:cNvSpPr>
          <p:nvPr/>
        </p:nvSpPr>
        <p:spPr>
          <a:xfrm>
            <a:off x="457200" y="550194"/>
            <a:ext cx="11336694" cy="57199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IN" sz="3600" b="1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C00000"/>
                </a:solidFill>
                <a:latin typeface="Algerian" pitchFamily="82" charset="0"/>
                <a:ea typeface="+mj-ea"/>
                <a:cs typeface="+mj-cs"/>
              </a:rPr>
              <a:t>-:EXAMPLE:-</a:t>
            </a:r>
          </a:p>
          <a:p>
            <a:pPr>
              <a:buFont typeface="Arial" panose="020B0604020202020204" pitchFamily="34" charset="0"/>
              <a:buNone/>
            </a:pPr>
            <a:endParaRPr lang="en-IN" dirty="0"/>
          </a:p>
          <a:p>
            <a:pPr marL="0">
              <a:buFont typeface="Arial" panose="020B0604020202020204" pitchFamily="34" charset="0"/>
              <a:buNone/>
            </a:pPr>
            <a:r>
              <a:rPr lang="en-IN" sz="2800" cap="none" dirty="0"/>
              <a:t>The weights of a sample of 7 goats taking peepul leaves were:17,15,20,,18,14,16,and 19 kg. The weights of another sample of 9 goats taking pomegranate leaves were: 18,16,2,19,15,19,22,21,20 kg .</a:t>
            </a:r>
          </a:p>
          <a:p>
            <a:pPr marL="0">
              <a:buFont typeface="Arial" panose="020B0604020202020204" pitchFamily="34" charset="0"/>
              <a:buNone/>
            </a:pPr>
            <a:endParaRPr lang="en-IN" sz="2800" cap="none" dirty="0"/>
          </a:p>
          <a:p>
            <a:pPr marL="0">
              <a:buFont typeface="Arial" panose="020B0604020202020204" pitchFamily="34" charset="0"/>
              <a:buNone/>
            </a:pPr>
            <a:r>
              <a:rPr lang="en-IN" sz="2800" cap="none" dirty="0"/>
              <a:t>From these data , test the hypothesis at 1% significance level that pomegranate leaves are better than the peepul leaves in improving the weight of goats.</a:t>
            </a:r>
            <a:endParaRPr lang="en-US" sz="2800" cap="none" dirty="0"/>
          </a:p>
        </p:txBody>
      </p:sp>
    </p:spTree>
    <p:extLst>
      <p:ext uri="{BB962C8B-B14F-4D97-AF65-F5344CB8AC3E}">
        <p14:creationId xmlns:p14="http://schemas.microsoft.com/office/powerpoint/2010/main" val="4290519237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5">
            <a:extLst>
              <a:ext uri="{FF2B5EF4-FFF2-40B4-BE49-F238E27FC236}">
                <a16:creationId xmlns:a16="http://schemas.microsoft.com/office/drawing/2014/main" id="{F057B3A7-4E0F-3733-4600-BD2A97802D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3138065"/>
              </p:ext>
            </p:extLst>
          </p:nvPr>
        </p:nvGraphicFramePr>
        <p:xfrm>
          <a:off x="583719" y="1031967"/>
          <a:ext cx="10883602" cy="4189433"/>
        </p:xfrm>
        <a:graphic>
          <a:graphicData uri="http://schemas.openxmlformats.org/drawingml/2006/table">
            <a:tbl>
              <a:tblPr/>
              <a:tblGrid>
                <a:gridCol w="2199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6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1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28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13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913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25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FFFFFF"/>
                          </a:solidFill>
                          <a:latin typeface="AR JULIAN"/>
                        </a:rPr>
                        <a:t>        X</a:t>
                      </a:r>
                      <a:r>
                        <a:rPr lang="en-US" sz="2800" b="0" i="0" u="none" strike="noStrike" baseline="-25000" dirty="0">
                          <a:solidFill>
                            <a:srgbClr val="FFFFFF"/>
                          </a:solidFill>
                          <a:latin typeface="AR JULIAN"/>
                        </a:rPr>
                        <a:t>1</a:t>
                      </a:r>
                      <a:endParaRPr lang="en-US" sz="2800" b="0" i="0" u="none" strike="noStrike" dirty="0">
                        <a:solidFill>
                          <a:srgbClr val="FFFFFF"/>
                        </a:solidFill>
                        <a:latin typeface="AR JULI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A452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stretch>
                        <a:fillRect l="-139382" t="-20548" r="-450193" b="-88904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stretch>
                        <a:fillRect l="-216028" t="-20548" r="-306272" b="-88904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FFFFFF"/>
                          </a:solidFill>
                          <a:latin typeface="AR JULIAN"/>
                        </a:rPr>
                        <a:t>       X</a:t>
                      </a:r>
                      <a:r>
                        <a:rPr lang="en-US" sz="2800" b="0" i="0" u="none" strike="noStrike" baseline="-25000" dirty="0">
                          <a:solidFill>
                            <a:srgbClr val="FFFFFF"/>
                          </a:solidFill>
                          <a:latin typeface="AR JULIAN"/>
                        </a:rPr>
                        <a:t>2</a:t>
                      </a:r>
                      <a:endParaRPr lang="en-US" sz="2800" b="0" i="0" u="none" strike="noStrike" dirty="0">
                        <a:solidFill>
                          <a:srgbClr val="FFFFFF"/>
                        </a:solidFill>
                        <a:latin typeface="AR JULI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A452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stretch>
                        <a:fillRect l="-374598" t="-20548" r="-99678" b="-88904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stretch>
                        <a:fillRect l="-476129" t="-20548" b="-889041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3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3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3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3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3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3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83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83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83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56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 = 119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    n</a:t>
                      </a:r>
                      <a:r>
                        <a:rPr lang="en-US" sz="2400" b="0" i="0" u="none" strike="noStrike" baseline="-25000">
                          <a:solidFill>
                            <a:srgbClr val="FFFFFF"/>
                          </a:solidFill>
                          <a:latin typeface="Calibri"/>
                        </a:rPr>
                        <a:t>1</a:t>
                      </a:r>
                      <a:r>
                        <a:rPr lang="en-US" sz="24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= 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    n</a:t>
                      </a:r>
                      <a:r>
                        <a:rPr lang="en-US" sz="2400" b="0" i="0" u="none" strike="noStrike" baseline="-25000">
                          <a:solidFill>
                            <a:srgbClr val="FFFFFF"/>
                          </a:solidFill>
                          <a:latin typeface="Calibri"/>
                        </a:rPr>
                        <a:t>2</a:t>
                      </a:r>
                      <a:r>
                        <a:rPr lang="en-US" sz="24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= 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B5718AA-664A-3391-AFFF-8866E5908348}"/>
              </a:ext>
            </a:extLst>
          </p:cNvPr>
          <p:cNvSpPr/>
          <p:nvPr/>
        </p:nvSpPr>
        <p:spPr>
          <a:xfrm>
            <a:off x="3617511" y="156754"/>
            <a:ext cx="3723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600" b="1" u="sng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C00000"/>
                </a:solidFill>
                <a:latin typeface="Algerian" pitchFamily="82" charset="0"/>
              </a:rPr>
              <a:t>COMPUTATION:-</a:t>
            </a:r>
            <a:endParaRPr lang="en-US" sz="3600" u="sng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9086" y="5695406"/>
            <a:ext cx="10228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 H</a:t>
            </a:r>
            <a:r>
              <a:rPr lang="en-IN" sz="1200" dirty="0"/>
              <a:t>0 =  </a:t>
            </a:r>
            <a:r>
              <a:rPr lang="en-IN" dirty="0">
                <a:latin typeface="Calibri"/>
                <a:cs typeface="Calibri"/>
              </a:rPr>
              <a:t>There is no significant difference between the two sample means.</a:t>
            </a:r>
          </a:p>
          <a:p>
            <a:r>
              <a:rPr lang="en-IN" dirty="0">
                <a:latin typeface="Calibri"/>
                <a:cs typeface="Calibri"/>
              </a:rPr>
              <a:t>H</a:t>
            </a:r>
            <a:r>
              <a:rPr lang="en-IN" sz="1100" dirty="0">
                <a:latin typeface="Calibri"/>
                <a:cs typeface="Calibri"/>
              </a:rPr>
              <a:t>1</a:t>
            </a:r>
            <a:r>
              <a:rPr lang="en-IN" dirty="0">
                <a:latin typeface="Calibri"/>
                <a:cs typeface="Calibri"/>
              </a:rPr>
              <a:t>  = sample mean of </a:t>
            </a:r>
            <a:r>
              <a:rPr lang="en-IN" dirty="0" err="1">
                <a:latin typeface="Calibri"/>
                <a:cs typeface="Calibri"/>
              </a:rPr>
              <a:t>peepul</a:t>
            </a:r>
            <a:r>
              <a:rPr lang="en-IN" dirty="0">
                <a:latin typeface="Calibri"/>
                <a:cs typeface="Calibri"/>
              </a:rPr>
              <a:t> leaves is less than sample mean of pomegranate leaves.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1375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9874" y="182880"/>
            <a:ext cx="6897189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ctr" defTabSz="9144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</a:pPr>
            <a:r>
              <a:rPr lang="en-IN" dirty="0"/>
              <a:t>  </a:t>
            </a:r>
            <a:r>
              <a:rPr lang="en-IN" sz="4400" b="1" u="sng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C00000"/>
                </a:solidFill>
                <a:latin typeface="Algerian" panose="04020705040A02060702" pitchFamily="82" charset="0"/>
              </a:rPr>
              <a:t>CONTENTS</a:t>
            </a:r>
            <a:endParaRPr lang="en-US" sz="4400" b="1" u="sng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1966" y="1384663"/>
            <a:ext cx="701475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IN" dirty="0"/>
              <a:t>  </a:t>
            </a:r>
            <a:r>
              <a:rPr lang="en-IN" sz="2000" dirty="0">
                <a:solidFill>
                  <a:schemeClr val="tx2">
                    <a:lumMod val="50000"/>
                  </a:schemeClr>
                </a:solidFill>
                <a:latin typeface="AR JULIAN" pitchFamily="2" charset="0"/>
              </a:rPr>
              <a:t>INTRODUCTION TO T-TEST</a:t>
            </a:r>
          </a:p>
          <a:p>
            <a:pPr>
              <a:buFont typeface="Wingdings" pitchFamily="2" charset="2"/>
              <a:buChar char="q"/>
            </a:pPr>
            <a:endParaRPr lang="en-IN" sz="2000" dirty="0">
              <a:solidFill>
                <a:schemeClr val="tx2">
                  <a:lumMod val="50000"/>
                </a:schemeClr>
              </a:solidFill>
              <a:latin typeface="AR JULI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IN" sz="2000" dirty="0">
                <a:solidFill>
                  <a:schemeClr val="tx2">
                    <a:lumMod val="50000"/>
                  </a:schemeClr>
                </a:solidFill>
                <a:latin typeface="AR JULIAN" pitchFamily="2" charset="0"/>
              </a:rPr>
              <a:t> OBJECTIVE OF T-TEST</a:t>
            </a:r>
          </a:p>
          <a:p>
            <a:pPr>
              <a:buFont typeface="Wingdings" pitchFamily="2" charset="2"/>
              <a:buChar char="q"/>
            </a:pPr>
            <a:endParaRPr lang="en-IN" sz="2000" dirty="0">
              <a:solidFill>
                <a:schemeClr val="tx2">
                  <a:lumMod val="50000"/>
                </a:schemeClr>
              </a:solidFill>
              <a:latin typeface="AR JULI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IN" sz="2000" dirty="0">
                <a:solidFill>
                  <a:schemeClr val="tx2">
                    <a:lumMod val="50000"/>
                  </a:schemeClr>
                </a:solidFill>
                <a:latin typeface="AR JULIAN" pitchFamily="2" charset="0"/>
              </a:rPr>
              <a:t> ASSUMPTIONS </a:t>
            </a:r>
          </a:p>
          <a:p>
            <a:pPr>
              <a:buFont typeface="Wingdings" pitchFamily="2" charset="2"/>
              <a:buChar char="q"/>
            </a:pPr>
            <a:endParaRPr lang="en-IN" sz="2000" dirty="0">
              <a:solidFill>
                <a:schemeClr val="tx2">
                  <a:lumMod val="50000"/>
                </a:schemeClr>
              </a:solidFill>
              <a:latin typeface="AR JULI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IN" sz="2000" dirty="0">
                <a:solidFill>
                  <a:schemeClr val="tx2">
                    <a:lumMod val="50000"/>
                  </a:schemeClr>
                </a:solidFill>
                <a:latin typeface="AR JULIAN" pitchFamily="2" charset="0"/>
              </a:rPr>
              <a:t> APPLICATION OF T-TEST</a:t>
            </a:r>
          </a:p>
          <a:p>
            <a:pPr>
              <a:buFont typeface="Wingdings" pitchFamily="2" charset="2"/>
              <a:buChar char="q"/>
            </a:pPr>
            <a:endParaRPr lang="en-IN" sz="2000" dirty="0">
              <a:solidFill>
                <a:schemeClr val="tx2">
                  <a:lumMod val="50000"/>
                </a:schemeClr>
              </a:solidFill>
              <a:latin typeface="AR JULI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IN" sz="2000" dirty="0">
                <a:solidFill>
                  <a:schemeClr val="tx2">
                    <a:lumMod val="50000"/>
                  </a:schemeClr>
                </a:solidFill>
                <a:latin typeface="AR JULIAN" pitchFamily="2" charset="0"/>
              </a:rPr>
              <a:t> TYPES OF T-TEST</a:t>
            </a:r>
          </a:p>
          <a:p>
            <a:pPr>
              <a:buFont typeface="Wingdings" pitchFamily="2" charset="2"/>
              <a:buChar char="q"/>
            </a:pPr>
            <a:endParaRPr lang="en-IN" sz="2000" dirty="0">
              <a:solidFill>
                <a:schemeClr val="tx2">
                  <a:lumMod val="50000"/>
                </a:schemeClr>
              </a:solidFill>
              <a:latin typeface="AR JULI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IN" sz="2000" dirty="0">
                <a:solidFill>
                  <a:schemeClr val="tx2">
                    <a:lumMod val="50000"/>
                  </a:schemeClr>
                </a:solidFill>
                <a:latin typeface="AR JULIAN" pitchFamily="2" charset="0"/>
              </a:rPr>
              <a:t> PAIRED SAMPLE T-TEST</a:t>
            </a:r>
          </a:p>
          <a:p>
            <a:pPr>
              <a:buFont typeface="Wingdings" pitchFamily="2" charset="2"/>
              <a:buChar char="q"/>
            </a:pPr>
            <a:endParaRPr lang="en-IN" sz="2000" dirty="0">
              <a:solidFill>
                <a:schemeClr val="tx2">
                  <a:lumMod val="50000"/>
                </a:schemeClr>
              </a:solidFill>
              <a:latin typeface="AR JULI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IN" sz="2000" dirty="0">
                <a:solidFill>
                  <a:schemeClr val="tx2">
                    <a:lumMod val="50000"/>
                  </a:schemeClr>
                </a:solidFill>
                <a:latin typeface="AR JULIAN" pitchFamily="2" charset="0"/>
              </a:rPr>
              <a:t> ONE SAMPLE T-TEST</a:t>
            </a:r>
          </a:p>
          <a:p>
            <a:pPr>
              <a:buFont typeface="Wingdings" pitchFamily="2" charset="2"/>
              <a:buChar char="q"/>
            </a:pPr>
            <a:endParaRPr lang="en-IN" sz="2000" dirty="0">
              <a:solidFill>
                <a:schemeClr val="tx2">
                  <a:lumMod val="50000"/>
                </a:schemeClr>
              </a:solidFill>
              <a:latin typeface="AR JULI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IN" sz="2000" dirty="0">
                <a:solidFill>
                  <a:schemeClr val="tx2">
                    <a:lumMod val="50000"/>
                  </a:schemeClr>
                </a:solidFill>
                <a:latin typeface="AR JULIAN" pitchFamily="2" charset="0"/>
              </a:rPr>
              <a:t> INDEPENDENT T-TEST</a:t>
            </a:r>
          </a:p>
          <a:p>
            <a:pPr>
              <a:buFont typeface="Wingdings" pitchFamily="2" charset="2"/>
              <a:buChar char="q"/>
            </a:pPr>
            <a:endParaRPr lang="en-IN" sz="2000" dirty="0">
              <a:solidFill>
                <a:schemeClr val="tx2">
                  <a:lumMod val="50000"/>
                </a:schemeClr>
              </a:solidFill>
              <a:latin typeface="AR JULI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IN" sz="2000" dirty="0">
                <a:solidFill>
                  <a:schemeClr val="tx2">
                    <a:lumMod val="50000"/>
                  </a:schemeClr>
                </a:solidFill>
                <a:latin typeface="AR JULIAN" pitchFamily="2" charset="0"/>
              </a:rPr>
              <a:t> CONCLUSION</a:t>
            </a:r>
            <a:r>
              <a:rPr lang="en-IN" sz="2000" dirty="0">
                <a:latin typeface="AR JULIAN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6B9BD6-C8E8-87F9-E360-F4BDD5959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448" y="1522905"/>
            <a:ext cx="5486605" cy="43892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1907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F02E795-7027-545E-EA11-1A15D8EF2C9E}"/>
                  </a:ext>
                </a:extLst>
              </p:cNvPr>
              <p:cNvSpPr txBox="1"/>
              <p:nvPr/>
            </p:nvSpPr>
            <p:spPr>
              <a:xfrm>
                <a:off x="905069" y="1007705"/>
                <a:ext cx="10291666" cy="4507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00050" indent="-400050">
                  <a:buAutoNum type="romanLcParenBoth"/>
                </a:pPr>
                <a:r>
                  <a:rPr lang="en-US" sz="2400" dirty="0"/>
                  <a:t>The mean of the 1</a:t>
                </a:r>
                <a:r>
                  <a:rPr lang="en-US" sz="2400" baseline="30000" dirty="0"/>
                  <a:t>st</a:t>
                </a:r>
                <a:r>
                  <a:rPr lang="en-US" sz="2400" dirty="0"/>
                  <a:t> sample is given by;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/>
                  <a:t> =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nary>
                      </m:num>
                      <m:den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IN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IN" sz="2400" dirty="0"/>
                  <a:t> = 17</a:t>
                </a:r>
              </a:p>
              <a:p>
                <a:pPr marL="400050" indent="-400050">
                  <a:buAutoNum type="romanLcParenBoth"/>
                </a:pPr>
                <a:r>
                  <a:rPr lang="en-IN" sz="2400" dirty="0"/>
                  <a:t>The mean of the 2</a:t>
                </a:r>
                <a:r>
                  <a:rPr lang="en-IN" sz="2400" baseline="30000" dirty="0"/>
                  <a:t>nd</a:t>
                </a:r>
                <a:r>
                  <a:rPr lang="en-IN" sz="2400" dirty="0"/>
                  <a:t> sample is given by;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nary>
                      </m:num>
                      <m:den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IN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IN" sz="2400" dirty="0"/>
                  <a:t> = 19</a:t>
                </a:r>
              </a:p>
              <a:p>
                <a:pPr marL="400050" indent="-400050">
                  <a:buAutoNum type="romanLcParenBoth"/>
                </a:pPr>
                <a:r>
                  <a:rPr lang="en-IN" sz="2400" dirty="0"/>
                  <a:t>The pooled S.D of the two sample is given by; </a:t>
                </a:r>
              </a:p>
              <a:p>
                <a:r>
                  <a:rPr lang="en-IN" sz="2400" dirty="0"/>
                  <a:t>			S=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IN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IN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1 −</m:t>
                                    </m:r>
                                  </m:sub>
                                </m:sSub>
                                <m:acc>
                                  <m:accPr>
                                    <m:chr m:val="̅"/>
                                    <m:ctrlPr>
                                      <a:rPr lang="en-I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p>
                                      <m:s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nary>
                                      <m:naryPr>
                                        <m:chr m:val="∑"/>
                                        <m:subHide m:val="on"/>
                                        <m:supHide m:val="on"/>
                                        <m:ctrlPr>
                                          <a:rPr lang="en-I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 −</m:t>
                                            </m:r>
                                          </m:sub>
                                        </m:sSub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IN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  <m:r>
                                                  <a:rPr lang="en-US" sz="2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  <m: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</a:rPr>
                                                  <m:t>)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e>
                                        </m:acc>
                                      </m:e>
                                    </m:nary>
                                  </m:e>
                                </m:acc>
                              </m:e>
                            </m:nary>
                          </m:num>
                          <m:den>
                            <m:sSub>
                              <m:sSubPr>
                                <m:ctrlPr>
                                  <a:rPr lang="en-I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I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den>
                        </m:f>
                      </m:e>
                    </m:rad>
                  </m:oMath>
                </a14:m>
                <a:r>
                  <a:rPr lang="en-IN" sz="2400" dirty="0"/>
                  <a:t>  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N" sz="240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IN" sz="24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28+44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7+9−2</m:t>
                            </m:r>
                          </m:den>
                        </m:f>
                      </m:e>
                    </m:rad>
                  </m:oMath>
                </a14:m>
                <a:r>
                  <a:rPr lang="en-IN" sz="2400" dirty="0"/>
                  <a:t>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IN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72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14</m:t>
                            </m:r>
                          </m:den>
                        </m:f>
                      </m:e>
                    </m:rad>
                  </m:oMath>
                </a14:m>
                <a:r>
                  <a:rPr lang="en-IN" sz="2400" dirty="0"/>
                  <a:t>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5.1429</m:t>
                        </m:r>
                      </m:e>
                    </m:rad>
                  </m:oMath>
                </a14:m>
                <a:r>
                  <a:rPr lang="en-IN" sz="2400" dirty="0"/>
                  <a:t>  = 2.268</a:t>
                </a:r>
              </a:p>
              <a:p>
                <a:endParaRPr lang="en-IN" sz="2400" dirty="0"/>
              </a:p>
              <a:p>
                <a:r>
                  <a:rPr lang="en-IN" sz="2400" dirty="0"/>
                  <a:t>Thus we have,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IN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IN" sz="2400" dirty="0"/>
                  <a:t>= 17,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IN" sz="2400" dirty="0"/>
                  <a:t>= 19, S=2.268, </a:t>
                </a:r>
                <a14:m>
                  <m:oMath xmlns:m="http://schemas.openxmlformats.org/officeDocument/2006/math">
                    <m:r>
                      <a:rPr lang="en-I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400" dirty="0"/>
                  <a:t>= 0.01,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sz="2400" dirty="0"/>
                  <a:t>=7,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sz="2400" dirty="0"/>
                  <a:t>=9 and </a:t>
                </a:r>
                <a:r>
                  <a:rPr lang="en-IN" sz="2400" dirty="0" err="1"/>
                  <a:t>df</a:t>
                </a:r>
                <a:r>
                  <a:rPr lang="en-IN" sz="2400" dirty="0"/>
                  <a:t>=14.</a:t>
                </a:r>
              </a:p>
              <a:p>
                <a:endParaRPr lang="en-IN" sz="2400" dirty="0"/>
              </a:p>
              <a:p>
                <a:r>
                  <a:rPr lang="en-IN" sz="3200" dirty="0"/>
                  <a:t>t=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3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sz="32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IN" sz="32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0" i="1" dirty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sz="3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IN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IN" sz="3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IN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IN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IN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lang="en-IN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IN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IN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lang="en-IN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17−19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2.768</m:t>
                        </m:r>
                      </m:den>
                    </m:f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IN" sz="240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IN" sz="24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×9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7+9</m:t>
                            </m:r>
                          </m:den>
                        </m:f>
                      </m:e>
                    </m:rad>
                  </m:oMath>
                </a14:m>
                <a:r>
                  <a:rPr lang="en-IN" sz="2400" dirty="0"/>
                  <a:t>  = 1.75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3F02E795-7027-545E-EA11-1A15D8EF2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069" y="1007705"/>
                <a:ext cx="10291666" cy="4507772"/>
              </a:xfrm>
              <a:prstGeom prst="rect">
                <a:avLst/>
              </a:prstGeom>
              <a:blipFill>
                <a:blip r:embed="rId2"/>
                <a:stretch>
                  <a:fillRect l="-88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26720" y="5512526"/>
            <a:ext cx="114866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 </a:t>
            </a:r>
            <a:r>
              <a:rPr lang="en-IN" sz="2000" dirty="0"/>
              <a:t>The critical value of t for v = 14 and </a:t>
            </a:r>
            <a:r>
              <a:rPr lang="el-GR" sz="2000" dirty="0"/>
              <a:t>α</a:t>
            </a:r>
            <a:r>
              <a:rPr lang="en-IN" sz="2000" dirty="0"/>
              <a:t> = 0.01 in the one tailed t-test is 2.624 .</a:t>
            </a:r>
          </a:p>
          <a:p>
            <a:r>
              <a:rPr lang="en-IN" sz="2000" dirty="0"/>
              <a:t>The calculated value of t being less than the tabulated value , the null hypothesis is accepted.</a:t>
            </a:r>
          </a:p>
          <a:p>
            <a:r>
              <a:rPr lang="en-IN" sz="2000" dirty="0"/>
              <a:t>That is the pomegranate leaves are not better than </a:t>
            </a:r>
            <a:r>
              <a:rPr lang="en-IN" sz="2000" dirty="0" err="1"/>
              <a:t>peepul</a:t>
            </a:r>
            <a:r>
              <a:rPr lang="en-IN" sz="2000" dirty="0"/>
              <a:t> leaves in improving the weight of goats.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02107668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775E9-7FF5-E299-B3D6-F4BD14ED6461}"/>
              </a:ext>
            </a:extLst>
          </p:cNvPr>
          <p:cNvSpPr txBox="1">
            <a:spLocks/>
          </p:cNvSpPr>
          <p:nvPr/>
        </p:nvSpPr>
        <p:spPr>
          <a:xfrm>
            <a:off x="4133461" y="363797"/>
            <a:ext cx="3928188" cy="690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 defTabSz="457200"/>
            <a:r>
              <a:rPr lang="en-US" b="1" u="sng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C00000"/>
                </a:solidFill>
                <a:latin typeface="Algerian" pitchFamily="82" charset="0"/>
                <a:ea typeface="+mn-ea"/>
                <a:cs typeface="+mn-cs"/>
              </a:rPr>
              <a:t>-:CONCLUSION :-</a:t>
            </a:r>
            <a:endParaRPr lang="en-IN" b="1" u="sng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C00000"/>
              </a:solidFill>
              <a:latin typeface="Algerian" pitchFamily="82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5600" y="1879600"/>
            <a:ext cx="78994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/>
              <a:t> As we know that T-Test is used to find the significant difference between the means of 2 groups, so we conclude that :</a:t>
            </a:r>
          </a:p>
          <a:p>
            <a:endParaRPr lang="en-IN" sz="2800" dirty="0"/>
          </a:p>
          <a:p>
            <a:r>
              <a:rPr lang="en-IN" sz="2800" dirty="0"/>
              <a:t>If the calculated T-value is greater than the critical T- value from the table (or the tabulated T-value) , then the difference between the means for two groups is significantly different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735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60b20afa9d244e32b5b9519d9e4dfe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914AF-66E5-D425-0511-B0046E9E60B8}"/>
              </a:ext>
            </a:extLst>
          </p:cNvPr>
          <p:cNvSpPr txBox="1">
            <a:spLocks/>
          </p:cNvSpPr>
          <p:nvPr/>
        </p:nvSpPr>
        <p:spPr>
          <a:xfrm>
            <a:off x="2248063" y="285728"/>
            <a:ext cx="7239000" cy="714380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228600" indent="-228600">
              <a:lnSpc>
                <a:spcPct val="140000"/>
              </a:lnSpc>
              <a:spcBef>
                <a:spcPts val="1000"/>
              </a:spcBef>
              <a:buClr>
                <a:schemeClr val="tx1"/>
              </a:buClr>
            </a:pPr>
            <a:r>
              <a:rPr lang="en-IN" sz="5400" dirty="0">
                <a:solidFill>
                  <a:srgbClr val="C00000"/>
                </a:solidFill>
                <a:latin typeface="Algerian" pitchFamily="82" charset="0"/>
              </a:rPr>
              <a:t> </a:t>
            </a:r>
            <a:r>
              <a:rPr lang="en-IN" sz="6500" b="1" u="sng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C00000"/>
                </a:solidFill>
                <a:latin typeface="Algerian" panose="04020705040A02060702" pitchFamily="82" charset="0"/>
                <a:ea typeface="+mn-ea"/>
                <a:cs typeface="+mn-cs"/>
              </a:rPr>
              <a:t>-:INTRODUCTION:-</a:t>
            </a:r>
            <a:endParaRPr lang="en-US" sz="6500" b="1" u="sng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C00000"/>
              </a:solidFill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DE141-A631-D94A-AF49-458EC4A52863}"/>
              </a:ext>
            </a:extLst>
          </p:cNvPr>
          <p:cNvSpPr txBox="1">
            <a:spLocks/>
          </p:cNvSpPr>
          <p:nvPr/>
        </p:nvSpPr>
        <p:spPr>
          <a:xfrm>
            <a:off x="307910" y="1623194"/>
            <a:ext cx="9442580" cy="45723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IN" cap="none" dirty="0">
                <a:latin typeface="+mj-lt"/>
              </a:rPr>
              <a:t>                      			</a:t>
            </a:r>
            <a:endParaRPr lang="en-IN" sz="3600" cap="none" dirty="0">
              <a:solidFill>
                <a:schemeClr val="accent1">
                  <a:lumMod val="75000"/>
                </a:schemeClr>
              </a:solidFill>
              <a:latin typeface="Berlin Sans FB Demi" pitchFamily="34" charset="0"/>
            </a:endParaRPr>
          </a:p>
          <a:p>
            <a:pPr>
              <a:buClr>
                <a:srgbClr val="B13F9A"/>
              </a:buClr>
            </a:pPr>
            <a:r>
              <a:rPr lang="en-IN" sz="2800" cap="none" dirty="0">
                <a:solidFill>
                  <a:prstClr val="black"/>
                </a:solidFill>
                <a:latin typeface="+mj-lt"/>
              </a:rPr>
              <a:t>T-test was introduced in 1908 by William Sealy </a:t>
            </a:r>
            <a:r>
              <a:rPr lang="en-IN" sz="2800" cap="none" dirty="0" err="1">
                <a:solidFill>
                  <a:prstClr val="black"/>
                </a:solidFill>
                <a:latin typeface="+mj-lt"/>
              </a:rPr>
              <a:t>Gosset</a:t>
            </a:r>
            <a:r>
              <a:rPr lang="en-IN" sz="2800" cap="none" dirty="0">
                <a:solidFill>
                  <a:prstClr val="black"/>
                </a:solidFill>
                <a:latin typeface="+mj-lt"/>
              </a:rPr>
              <a:t>.</a:t>
            </a:r>
          </a:p>
          <a:p>
            <a:pPr>
              <a:buClr>
                <a:srgbClr val="B13F9A"/>
              </a:buClr>
              <a:buFont typeface="Arial" panose="020B0604020202020204" pitchFamily="34" charset="0"/>
              <a:buNone/>
            </a:pPr>
            <a:endParaRPr lang="en-IN" sz="2800" cap="none" dirty="0">
              <a:solidFill>
                <a:prstClr val="black"/>
              </a:solidFill>
              <a:latin typeface="+mj-lt"/>
            </a:endParaRPr>
          </a:p>
          <a:p>
            <a:pPr>
              <a:buClr>
                <a:srgbClr val="B13F9A"/>
              </a:buClr>
            </a:pPr>
            <a:r>
              <a:rPr lang="en-IN" sz="2800" cap="none" dirty="0">
                <a:latin typeface="+mj-lt"/>
              </a:rPr>
              <a:t>The technique that is used to compare 2 groups is called t-test.</a:t>
            </a:r>
          </a:p>
          <a:p>
            <a:endParaRPr lang="en-IN" sz="2800" cap="none" dirty="0">
              <a:latin typeface="+mj-lt"/>
            </a:endParaRPr>
          </a:p>
          <a:p>
            <a:r>
              <a:rPr lang="en-IN" sz="2800" cap="none" dirty="0">
                <a:latin typeface="+mj-lt"/>
              </a:rPr>
              <a:t>Using t-test we find out the significant difference between the means of 2 group.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B2B771-3BC3-9831-2DB8-54D025104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54" y="307913"/>
            <a:ext cx="2981936" cy="31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9549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B7A2394-5C52-E02C-DFE1-E812BD816C88}"/>
              </a:ext>
            </a:extLst>
          </p:cNvPr>
          <p:cNvSpPr txBox="1">
            <a:spLocks/>
          </p:cNvSpPr>
          <p:nvPr/>
        </p:nvSpPr>
        <p:spPr>
          <a:xfrm>
            <a:off x="867749" y="288936"/>
            <a:ext cx="10674220" cy="624144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IN" sz="4400" b="1" u="sng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C00000"/>
                </a:solidFill>
                <a:latin typeface="Algerian" panose="04020705040A02060702" pitchFamily="82" charset="0"/>
              </a:rPr>
              <a:t>-:</a:t>
            </a:r>
            <a:r>
              <a:rPr lang="en-IN" sz="4400" b="1" u="sng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C00000"/>
                </a:solidFill>
                <a:latin typeface="Algerian" panose="04020705040A02060702" pitchFamily="82" charset="0"/>
              </a:rPr>
              <a:t>oB</a:t>
            </a:r>
            <a:r>
              <a:rPr lang="en-IN" sz="4400" b="1" u="sng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C00000"/>
                </a:solidFill>
                <a:latin typeface="Algerian" pitchFamily="82" charset="0"/>
                <a:ea typeface="+mj-ea"/>
                <a:cs typeface="+mj-cs"/>
              </a:rPr>
              <a:t>JECTIVE</a:t>
            </a:r>
            <a:r>
              <a:rPr lang="en-IN" sz="4400" b="1" u="sng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C00000"/>
                </a:solidFill>
                <a:latin typeface="Algerian" pitchFamily="82" charset="0"/>
                <a:ea typeface="+mj-ea"/>
                <a:cs typeface="+mj-cs"/>
              </a:rPr>
              <a:t> OF T-TEST:-</a:t>
            </a:r>
          </a:p>
          <a:p>
            <a:pPr>
              <a:buFont typeface="Arial" panose="020B0604020202020204" pitchFamily="34" charset="0"/>
              <a:buNone/>
            </a:pPr>
            <a:endParaRPr lang="en-IN" sz="2800" dirty="0">
              <a:latin typeface="AR CENA" pitchFamily="2" charset="0"/>
            </a:endParaRPr>
          </a:p>
          <a:p>
            <a:r>
              <a:rPr lang="en-IN" sz="2800" dirty="0">
                <a:latin typeface="AR CENA" pitchFamily="2" charset="0"/>
              </a:rPr>
              <a:t>  </a:t>
            </a:r>
            <a:r>
              <a:rPr lang="en-IN" sz="2800" cap="none" dirty="0"/>
              <a:t>The purpose of this test is to determine if there is significant difference between the means of two groups and how they are related.</a:t>
            </a:r>
          </a:p>
          <a:p>
            <a:pPr>
              <a:buFont typeface="Arial" panose="020B0604020202020204" pitchFamily="34" charset="0"/>
              <a:buNone/>
            </a:pPr>
            <a:endParaRPr lang="en-IN" sz="2800" cap="none" dirty="0"/>
          </a:p>
          <a:p>
            <a:pPr>
              <a:buFont typeface="Arial" panose="020B0604020202020204" pitchFamily="34" charset="0"/>
              <a:buNone/>
            </a:pPr>
            <a:r>
              <a:rPr lang="en-IN" sz="2800" cap="none" dirty="0"/>
              <a:t> </a:t>
            </a:r>
            <a:r>
              <a:rPr lang="en-IN" sz="2800" b="1" u="sng" cap="none" dirty="0">
                <a:solidFill>
                  <a:schemeClr val="tx2">
                    <a:lumMod val="75000"/>
                  </a:schemeClr>
                </a:solidFill>
              </a:rPr>
              <a:t>Basic hypotheses:</a:t>
            </a:r>
          </a:p>
          <a:p>
            <a:r>
              <a:rPr lang="en-IN" sz="2400" cap="none" dirty="0">
                <a:solidFill>
                  <a:schemeClr val="accent3">
                    <a:lumMod val="50000"/>
                  </a:schemeClr>
                </a:solidFill>
              </a:rPr>
              <a:t>Null</a:t>
            </a:r>
            <a:r>
              <a:rPr lang="en-IN" sz="2800" cap="none" dirty="0"/>
              <a:t> – The difference in group mean is zero.</a:t>
            </a:r>
          </a:p>
          <a:p>
            <a:endParaRPr lang="en-IN" sz="2800" cap="none" dirty="0"/>
          </a:p>
          <a:p>
            <a:r>
              <a:rPr lang="en-IN" sz="2400" cap="none" dirty="0">
                <a:solidFill>
                  <a:schemeClr val="accent3">
                    <a:lumMod val="50000"/>
                  </a:schemeClr>
                </a:solidFill>
              </a:rPr>
              <a:t>Alternative</a:t>
            </a:r>
            <a:r>
              <a:rPr lang="en-IN" sz="2800" cap="none" dirty="0"/>
              <a:t> – The difference in the group means is different from zero.</a:t>
            </a:r>
            <a:endParaRPr lang="en-US" sz="2800" cap="none" dirty="0"/>
          </a:p>
        </p:txBody>
      </p:sp>
    </p:spTree>
    <p:extLst>
      <p:ext uri="{BB962C8B-B14F-4D97-AF65-F5344CB8AC3E}">
        <p14:creationId xmlns:p14="http://schemas.microsoft.com/office/powerpoint/2010/main" val="301711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C7A4F-ADBD-6445-9BDD-E7BA7FAE8C51}"/>
              </a:ext>
            </a:extLst>
          </p:cNvPr>
          <p:cNvSpPr txBox="1">
            <a:spLocks/>
          </p:cNvSpPr>
          <p:nvPr/>
        </p:nvSpPr>
        <p:spPr>
          <a:xfrm>
            <a:off x="2387019" y="320040"/>
            <a:ext cx="7239000" cy="82294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IN" sz="4500" b="1" u="sng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C00000"/>
                </a:solidFill>
                <a:latin typeface="Algerian" pitchFamily="82" charset="0"/>
              </a:rPr>
              <a:t>-:assumptions:-</a:t>
            </a:r>
            <a:endParaRPr lang="en-US" sz="4500" b="1" u="sng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CAE7A-9229-CD2C-EFEA-2AC4625CF751}"/>
              </a:ext>
            </a:extLst>
          </p:cNvPr>
          <p:cNvSpPr txBox="1">
            <a:spLocks/>
          </p:cNvSpPr>
          <p:nvPr/>
        </p:nvSpPr>
        <p:spPr>
          <a:xfrm>
            <a:off x="457199" y="1357298"/>
            <a:ext cx="11734801" cy="509843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>
                <a:latin typeface="AR JULIAN" pitchFamily="2" charset="0"/>
              </a:rPr>
              <a:t>Scale of measurement </a:t>
            </a:r>
            <a:r>
              <a:rPr lang="en-IN" sz="2800" dirty="0">
                <a:latin typeface="AR ESSENCE" pitchFamily="2" charset="0"/>
              </a:rPr>
              <a:t>– </a:t>
            </a:r>
            <a:r>
              <a:rPr lang="en-IN" sz="2800" cap="none" dirty="0"/>
              <a:t>The scale of measurement applied</a:t>
            </a:r>
          </a:p>
          <a:p>
            <a:pPr>
              <a:buNone/>
            </a:pPr>
            <a:r>
              <a:rPr lang="en-IN" sz="2800" cap="none" dirty="0"/>
              <a:t> to the data collected follows a continuous or ordinal scale.</a:t>
            </a:r>
          </a:p>
          <a:p>
            <a:pPr>
              <a:buFont typeface="Arial" panose="020B0604020202020204" pitchFamily="34" charset="0"/>
              <a:buNone/>
            </a:pPr>
            <a:endParaRPr lang="en-IN" sz="2800" dirty="0">
              <a:latin typeface="AR ESSENCE" pitchFamily="2" charset="0"/>
            </a:endParaRPr>
          </a:p>
          <a:p>
            <a:r>
              <a:rPr lang="en-IN" dirty="0">
                <a:latin typeface="AR JULIAN" pitchFamily="2" charset="0"/>
              </a:rPr>
              <a:t>Random sampling </a:t>
            </a:r>
            <a:r>
              <a:rPr lang="en-IN" sz="2800" dirty="0">
                <a:latin typeface="AR ESSENCE" pitchFamily="2" charset="0"/>
              </a:rPr>
              <a:t>- </a:t>
            </a:r>
            <a:r>
              <a:rPr lang="en-IN" sz="2800" cap="none" dirty="0"/>
              <a:t>Sample are randomly selected</a:t>
            </a:r>
            <a:r>
              <a:rPr lang="en-IN" sz="2800" dirty="0">
                <a:latin typeface="AR ESSENCE" pitchFamily="2" charset="0"/>
              </a:rPr>
              <a:t>.</a:t>
            </a:r>
          </a:p>
          <a:p>
            <a:endParaRPr lang="en-IN" sz="2800" dirty="0">
              <a:latin typeface="AR ESSENCE" pitchFamily="2" charset="0"/>
            </a:endParaRPr>
          </a:p>
          <a:p>
            <a:r>
              <a:rPr lang="en-IN" sz="2800" dirty="0">
                <a:latin typeface="AR ESSENCE" pitchFamily="2" charset="0"/>
              </a:rPr>
              <a:t> </a:t>
            </a:r>
            <a:r>
              <a:rPr lang="en-IN" dirty="0">
                <a:latin typeface="AR JULIAN" pitchFamily="2" charset="0"/>
              </a:rPr>
              <a:t>assumption of normality </a:t>
            </a:r>
            <a:r>
              <a:rPr lang="en-IN" sz="2800" dirty="0">
                <a:latin typeface="AR ESSENCE" pitchFamily="2" charset="0"/>
              </a:rPr>
              <a:t>– </a:t>
            </a:r>
            <a:r>
              <a:rPr lang="en-IN" sz="2800" cap="none" dirty="0"/>
              <a:t>The sample mean is normally </a:t>
            </a:r>
          </a:p>
          <a:p>
            <a:pPr>
              <a:buNone/>
            </a:pPr>
            <a:r>
              <a:rPr lang="en-IN" sz="2800" cap="none" dirty="0"/>
              <a:t> distributed.</a:t>
            </a:r>
          </a:p>
          <a:p>
            <a:pPr>
              <a:buNone/>
            </a:pPr>
            <a:endParaRPr lang="en-IN" sz="2800" dirty="0">
              <a:latin typeface="AR ESSENCE" pitchFamily="2" charset="0"/>
            </a:endParaRPr>
          </a:p>
          <a:p>
            <a:r>
              <a:rPr lang="en-IN" sz="2800" dirty="0">
                <a:latin typeface="AR ESSENCE" pitchFamily="2" charset="0"/>
              </a:rPr>
              <a:t> </a:t>
            </a:r>
            <a:r>
              <a:rPr lang="en-IN" dirty="0">
                <a:latin typeface="AR JULIAN" pitchFamily="2" charset="0"/>
              </a:rPr>
              <a:t>assumption of homogeneity of variance </a:t>
            </a:r>
            <a:r>
              <a:rPr lang="en-IN" sz="2800" cap="none" dirty="0"/>
              <a:t>– Equal variance between</a:t>
            </a:r>
          </a:p>
          <a:p>
            <a:pPr>
              <a:buNone/>
            </a:pPr>
            <a:r>
              <a:rPr lang="en-IN" sz="2800" cap="none" dirty="0"/>
              <a:t> groups is called as homogeneity of variance.</a:t>
            </a:r>
            <a:endParaRPr lang="en-US" sz="2800" dirty="0"/>
          </a:p>
        </p:txBody>
      </p:sp>
      <p:pic>
        <p:nvPicPr>
          <p:cNvPr id="4" name="Picture 3" descr="ac7eF9CoSNW09VkDTJpW_image014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15" y="2274844"/>
            <a:ext cx="4158343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350340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8AF87FE-6EE7-1AFC-F1CD-04DA32F20947}"/>
              </a:ext>
            </a:extLst>
          </p:cNvPr>
          <p:cNvSpPr txBox="1">
            <a:spLocks/>
          </p:cNvSpPr>
          <p:nvPr/>
        </p:nvSpPr>
        <p:spPr>
          <a:xfrm>
            <a:off x="625153" y="316927"/>
            <a:ext cx="10916816" cy="624144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IN" sz="4900" b="1" u="sng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C00000"/>
                </a:solidFill>
                <a:latin typeface="Algerian" pitchFamily="82" charset="0"/>
                <a:ea typeface="+mj-ea"/>
                <a:cs typeface="+mj-cs"/>
              </a:rPr>
              <a:t>-:Application of t-test:-</a:t>
            </a:r>
          </a:p>
          <a:p>
            <a:endParaRPr lang="en-IN" dirty="0"/>
          </a:p>
          <a:p>
            <a:r>
              <a:rPr lang="en-IN" sz="2800" cap="none" dirty="0"/>
              <a:t>To compare the mean of a sample with population mean (or known mean value).</a:t>
            </a:r>
          </a:p>
          <a:p>
            <a:endParaRPr lang="en-IN" sz="2800" cap="none" dirty="0"/>
          </a:p>
          <a:p>
            <a:r>
              <a:rPr lang="en-IN" sz="2800" cap="none" dirty="0"/>
              <a:t>To compare the mean of one sample with the mean of another independent sample.</a:t>
            </a:r>
          </a:p>
          <a:p>
            <a:endParaRPr lang="en-IN" sz="2800" cap="none" dirty="0"/>
          </a:p>
          <a:p>
            <a:r>
              <a:rPr lang="en-IN" sz="2800" cap="none" dirty="0"/>
              <a:t>To compare between the values (readings)of one sample but in 2 occasion.</a:t>
            </a:r>
          </a:p>
          <a:p>
            <a:endParaRPr lang="en-IN" sz="2800" cap="none" dirty="0"/>
          </a:p>
          <a:p>
            <a:r>
              <a:rPr lang="en-IN" sz="2800" cap="none" dirty="0"/>
              <a:t>To determine the confidence interval for a sample mean.</a:t>
            </a:r>
            <a:endParaRPr lang="en-US" sz="2800" cap="none" dirty="0"/>
          </a:p>
        </p:txBody>
      </p:sp>
    </p:spTree>
    <p:extLst>
      <p:ext uri="{BB962C8B-B14F-4D97-AF65-F5344CB8AC3E}">
        <p14:creationId xmlns:p14="http://schemas.microsoft.com/office/powerpoint/2010/main" val="112911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2F0C872-404C-2798-EA5C-5DD3BF515FB5}"/>
              </a:ext>
            </a:extLst>
          </p:cNvPr>
          <p:cNvSpPr txBox="1"/>
          <p:nvPr/>
        </p:nvSpPr>
        <p:spPr>
          <a:xfrm>
            <a:off x="2991393" y="378823"/>
            <a:ext cx="5760720" cy="797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u="sng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C00000"/>
                </a:solidFill>
                <a:latin typeface="Algerian" pitchFamily="82" charset="0"/>
                <a:ea typeface="+mj-ea"/>
                <a:cs typeface="+mj-cs"/>
              </a:rPr>
              <a:t>-:</a:t>
            </a:r>
            <a:r>
              <a:rPr lang="en-US" sz="4500" b="1" u="sng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C00000"/>
                </a:solidFill>
                <a:latin typeface="Algerian" pitchFamily="82" charset="0"/>
                <a:ea typeface="+mj-ea"/>
                <a:cs typeface="+mj-cs"/>
              </a:rPr>
              <a:t>TypeS</a:t>
            </a:r>
            <a:r>
              <a:rPr lang="en-US" sz="4500" b="1" u="sng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C00000"/>
                </a:solidFill>
                <a:latin typeface="Algerian" pitchFamily="82" charset="0"/>
                <a:ea typeface="+mj-ea"/>
                <a:cs typeface="+mj-cs"/>
              </a:rPr>
              <a:t>  of  t-test:-</a:t>
            </a:r>
            <a:endParaRPr lang="en-IN" sz="4500" b="1" u="sng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C00000"/>
              </a:solidFill>
              <a:latin typeface="Algerian" pitchFamily="82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1712B4-7B5E-718F-0517-F21F5789D3ED}"/>
              </a:ext>
            </a:extLst>
          </p:cNvPr>
          <p:cNvSpPr txBox="1"/>
          <p:nvPr/>
        </p:nvSpPr>
        <p:spPr>
          <a:xfrm>
            <a:off x="390526" y="1847461"/>
            <a:ext cx="1173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There are 3 types of t-test: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b="1" u="sng" dirty="0"/>
              <a:t>One sample t-test:- </a:t>
            </a:r>
            <a:r>
              <a:rPr lang="en-US" sz="2800" dirty="0"/>
              <a:t>It has only one sample. It is used to compare a single sample with a population value.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n-US" sz="2800" b="1" u="sng" dirty="0"/>
              <a:t>Independent sample t-test:- </a:t>
            </a:r>
            <a:r>
              <a:rPr lang="en-US" sz="2800" dirty="0"/>
              <a:t>It is used to test whether mean of the two group is same or different.</a:t>
            </a:r>
            <a:endParaRPr lang="en-US" sz="2800" b="1" u="sng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800" b="1" u="sng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b="1" u="sng" dirty="0"/>
              <a:t>Paired sample t-test:-</a:t>
            </a:r>
            <a:r>
              <a:rPr lang="en-US" sz="2800" dirty="0"/>
              <a:t> It is used to test the difference of mean between same sample.</a:t>
            </a:r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38756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1291F7-2CD8-05BA-605B-14EE9E15243D}"/>
              </a:ext>
            </a:extLst>
          </p:cNvPr>
          <p:cNvSpPr txBox="1"/>
          <p:nvPr/>
        </p:nvSpPr>
        <p:spPr>
          <a:xfrm>
            <a:off x="755782" y="1556953"/>
            <a:ext cx="107488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/>
              <a:t> It is used to test the difference of mean between same sample.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/>
              <a:t> It have 2 dependent sample.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A660A6-0CE3-D9D7-5DE5-C50D02CAA9D5}"/>
              </a:ext>
            </a:extLst>
          </p:cNvPr>
          <p:cNvSpPr txBox="1"/>
          <p:nvPr/>
        </p:nvSpPr>
        <p:spPr>
          <a:xfrm>
            <a:off x="3256384" y="513183"/>
            <a:ext cx="5654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u="sng" dirty="0">
                <a:solidFill>
                  <a:srgbClr val="C00000"/>
                </a:solidFill>
                <a:latin typeface="Algerian" panose="04020705040A02060702" pitchFamily="82" charset="0"/>
              </a:rPr>
              <a:t>-:Paired sample t-test:-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6A2339-9C50-E93C-6C41-717B80D6E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931" y="2894405"/>
            <a:ext cx="9318171" cy="3461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8853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B256AD-B8FF-6989-9968-098EB9DD8459}"/>
              </a:ext>
            </a:extLst>
          </p:cNvPr>
          <p:cNvSpPr txBox="1"/>
          <p:nvPr/>
        </p:nvSpPr>
        <p:spPr>
          <a:xfrm>
            <a:off x="1431508" y="668594"/>
            <a:ext cx="9615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FF0000"/>
                </a:solidFill>
                <a:latin typeface="Algerian" panose="04020705040A02060702" pitchFamily="82" charset="0"/>
              </a:rPr>
              <a:t>CALCULATION PROCESS OF PAIRED SAMPLE T-TEST :-</a:t>
            </a:r>
            <a:endParaRPr lang="en-IN" sz="2800" u="sng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ADC38D6-CCE3-5E28-0BC3-C3324FCD6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714" y="1901170"/>
            <a:ext cx="2809875" cy="1628775"/>
          </a:xfrm>
          <a:prstGeom prst="rect">
            <a:avLst/>
          </a:prstGeom>
        </p:spPr>
      </p:pic>
      <p:sp>
        <p:nvSpPr>
          <p:cNvPr id="22" name="Text Box 2">
            <a:extLst>
              <a:ext uri="{FF2B5EF4-FFF2-40B4-BE49-F238E27FC236}">
                <a16:creationId xmlns:a16="http://schemas.microsoft.com/office/drawing/2014/main" id="{97A8F1D5-AF85-45E2-AB59-D72E16212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9289" y="3797338"/>
            <a:ext cx="4406485" cy="1961371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Where,</a:t>
            </a:r>
            <a:endParaRPr lang="en-IN" sz="16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D= Sample mean</a:t>
            </a:r>
            <a:endParaRPr lang="en-IN" sz="16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S</a:t>
            </a:r>
            <a:r>
              <a:rPr lang="en-US" sz="2400" b="1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Standard Deviation</a:t>
            </a:r>
            <a:endParaRPr lang="en-IN" sz="16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N= Sample size</a:t>
            </a:r>
            <a:endParaRPr lang="en-IN" sz="16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914358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625</TotalTime>
  <Words>1513</Words>
  <Application>Microsoft Office PowerPoint</Application>
  <PresentationFormat>Widescreen</PresentationFormat>
  <Paragraphs>336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Algerian</vt:lpstr>
      <vt:lpstr>AR CENA</vt:lpstr>
      <vt:lpstr>AR ESSENCE</vt:lpstr>
      <vt:lpstr>AR JULIAN</vt:lpstr>
      <vt:lpstr>Arial</vt:lpstr>
      <vt:lpstr>Berlin Sans FB Demi</vt:lpstr>
      <vt:lpstr>Bodoni MT Black</vt:lpstr>
      <vt:lpstr>Calibri</vt:lpstr>
      <vt:lpstr>Cambria Math</vt:lpstr>
      <vt:lpstr>Times New Roman</vt:lpstr>
      <vt:lpstr>Tw Cen MT</vt:lpstr>
      <vt:lpstr>Wingdings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Jyotirmayee Biswal</dc:creator>
  <cp:lastModifiedBy>OWNER</cp:lastModifiedBy>
  <cp:revision>34</cp:revision>
  <dcterms:created xsi:type="dcterms:W3CDTF">2024-04-09T14:32:29Z</dcterms:created>
  <dcterms:modified xsi:type="dcterms:W3CDTF">2025-01-20T16:38:56Z</dcterms:modified>
</cp:coreProperties>
</file>